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5"/>
  </p:notesMasterIdLst>
  <p:sldIdLst>
    <p:sldId id="256" r:id="rId2"/>
    <p:sldId id="258" r:id="rId3"/>
    <p:sldId id="257" r:id="rId4"/>
    <p:sldId id="259" r:id="rId5"/>
    <p:sldId id="320" r:id="rId6"/>
    <p:sldId id="266" r:id="rId7"/>
    <p:sldId id="267" r:id="rId8"/>
    <p:sldId id="319" r:id="rId9"/>
    <p:sldId id="321" r:id="rId10"/>
    <p:sldId id="268" r:id="rId11"/>
    <p:sldId id="328" r:id="rId12"/>
    <p:sldId id="260" r:id="rId13"/>
    <p:sldId id="261" r:id="rId14"/>
    <p:sldId id="262" r:id="rId15"/>
    <p:sldId id="263" r:id="rId16"/>
    <p:sldId id="264" r:id="rId17"/>
    <p:sldId id="265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27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8" r:id="rId62"/>
    <p:sldId id="311" r:id="rId63"/>
    <p:sldId id="312" r:id="rId64"/>
    <p:sldId id="313" r:id="rId65"/>
    <p:sldId id="314" r:id="rId66"/>
    <p:sldId id="315" r:id="rId67"/>
    <p:sldId id="323" r:id="rId68"/>
    <p:sldId id="325" r:id="rId69"/>
    <p:sldId id="326" r:id="rId70"/>
    <p:sldId id="324" r:id="rId71"/>
    <p:sldId id="316" r:id="rId72"/>
    <p:sldId id="322" r:id="rId73"/>
    <p:sldId id="31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956"/>
    <p:restoredTop sz="80401"/>
  </p:normalViewPr>
  <p:slideViewPr>
    <p:cSldViewPr snapToGrid="0" snapToObjects="1">
      <p:cViewPr>
        <p:scale>
          <a:sx n="79" d="100"/>
          <a:sy n="79" d="100"/>
        </p:scale>
        <p:origin x="416" y="4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284720-3259-3645-ABB0-73850CDFC26B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BA2337-495E-BE41-A22F-14F2658C0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468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talk will</a:t>
            </a:r>
            <a:r>
              <a:rPr lang="en-US" baseline="0" dirty="0" smtClean="0"/>
              <a:t> have a few different ideas: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600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sit around in the pit (our app/infrastructure</a:t>
            </a:r>
            <a:r>
              <a:rPr lang="en-US" baseline="0" dirty="0" smtClean="0"/>
              <a:t> design) </a:t>
            </a:r>
            <a:r>
              <a:rPr lang="en-US" dirty="0" smtClean="0"/>
              <a:t>and complain about developers/admins, whilst</a:t>
            </a:r>
            <a:r>
              <a:rPr lang="en-US" baseline="0" dirty="0" smtClean="0"/>
              <a:t> Owl (</a:t>
            </a:r>
            <a:r>
              <a:rPr lang="en-US" baseline="0" dirty="0" err="1" smtClean="0"/>
              <a:t>infosec</a:t>
            </a:r>
            <a:r>
              <a:rPr lang="en-US" baseline="0" dirty="0" smtClean="0"/>
              <a:t>) could just fly there</a:t>
            </a:r>
          </a:p>
          <a:p>
            <a:endParaRPr lang="is-IS" baseline="0" dirty="0" smtClean="0"/>
          </a:p>
          <a:p>
            <a:r>
              <a:rPr lang="is-IS" baseline="0" dirty="0" smtClean="0"/>
              <a:t>Owl: Infosec</a:t>
            </a:r>
          </a:p>
          <a:p>
            <a:r>
              <a:rPr lang="is-IS" baseline="0" dirty="0" smtClean="0"/>
              <a:t>Pooh: Pooh</a:t>
            </a:r>
          </a:p>
          <a:p>
            <a:r>
              <a:rPr lang="is-IS" baseline="0" dirty="0" smtClean="0"/>
              <a:t>Rabbit: B</a:t>
            </a:r>
            <a:r>
              <a:rPr lang="en-US" baseline="0" dirty="0" smtClean="0"/>
              <a:t>u</a:t>
            </a:r>
            <a:r>
              <a:rPr lang="is-IS" baseline="0" dirty="0" smtClean="0"/>
              <a:t>siness</a:t>
            </a:r>
          </a:p>
          <a:p>
            <a:endParaRPr lang="is-IS" baseline="0" dirty="0" smtClean="0"/>
          </a:p>
          <a:p>
            <a:r>
              <a:rPr lang="is-IS" baseline="0" dirty="0" smtClean="0"/>
              <a:t>Rabbit is giving developers contradictory information</a:t>
            </a:r>
          </a:p>
          <a:p>
            <a:r>
              <a:rPr lang="is-IS" baseline="0" dirty="0" smtClean="0"/>
              <a:t>Pooh is complimenting everything that is done</a:t>
            </a:r>
          </a:p>
          <a:p>
            <a:r>
              <a:rPr lang="is-IS" baseline="0" dirty="0" smtClean="0"/>
              <a:t>Owl... </a:t>
            </a:r>
            <a:r>
              <a:rPr lang="en-US" baseline="0" dirty="0" smtClean="0"/>
              <a:t>C</a:t>
            </a:r>
            <a:r>
              <a:rPr lang="is-IS" baseline="0" dirty="0" smtClean="0"/>
              <a:t>an literally fucking fly there and get everything done. But doesn’t.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0095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And then when</a:t>
            </a:r>
            <a:r>
              <a:rPr lang="en-US" baseline="0" dirty="0" smtClean="0"/>
              <a:t> a developer comes back to us, we’re surprised they’ve done something silly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3464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arm </a:t>
            </a:r>
            <a:r>
              <a:rPr lang="en-US" dirty="0" err="1" smtClean="0"/>
              <a:t>devs</a:t>
            </a:r>
            <a:r>
              <a:rPr lang="en-US" dirty="0" smtClean="0"/>
              <a:t>/admins with a little bit of knowledge and a little bit of hope, and then send them into the woods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372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should just do it correctly from the start.</a:t>
            </a:r>
          </a:p>
          <a:p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Design:</a:t>
            </a:r>
            <a:r>
              <a:rPr lang="en-US" baseline="0" dirty="0" smtClean="0"/>
              <a:t> give </a:t>
            </a:r>
            <a:r>
              <a:rPr lang="en-US" baseline="0" dirty="0" err="1" smtClean="0"/>
              <a:t>devs</a:t>
            </a:r>
            <a:r>
              <a:rPr lang="en-US" baseline="0" dirty="0" smtClean="0"/>
              <a:t> &amp; admins direction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Empower </a:t>
            </a:r>
            <a:r>
              <a:rPr lang="en-US" baseline="0" dirty="0" err="1" smtClean="0"/>
              <a:t>Infosec</a:t>
            </a:r>
            <a:r>
              <a:rPr lang="en-US" baseline="0" dirty="0" smtClean="0"/>
              <a:t> to do the Right Thing™ (just fucking fly there)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820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of course, will</a:t>
            </a:r>
            <a:r>
              <a:rPr lang="en-US" baseline="0" dirty="0" smtClean="0"/>
              <a:t> never happen.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Infosec</a:t>
            </a:r>
            <a:r>
              <a:rPr lang="en-US" baseline="0" dirty="0" smtClean="0"/>
              <a:t> is just a cost center, good design is just a cost center, and our houses will all be knocked over by the much cooler Tigger.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0159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Keys:</a:t>
            </a:r>
            <a:r>
              <a:rPr lang="en-US" baseline="0" dirty="0" smtClean="0"/>
              <a:t> we start with exchange (DH), </a:t>
            </a:r>
            <a:r>
              <a:rPr lang="en-US" baseline="0" dirty="0" err="1" smtClean="0"/>
              <a:t>ans</a:t>
            </a:r>
            <a:r>
              <a:rPr lang="en-US" baseline="0" dirty="0" smtClean="0"/>
              <a:t> practical PKI (RSA)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say “at least” because those are the public releases; GCHQ, NSA had earlier versions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Needham-Schroeder: need to generate a session key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572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were part of the X.500 standard. You remember that right? All those X.400 Mail</a:t>
            </a:r>
            <a:r>
              <a:rPr lang="en-US" baseline="0" dirty="0" smtClean="0"/>
              <a:t> directory services you have </a:t>
            </a:r>
            <a:r>
              <a:rPr lang="is-IS" baseline="0" dirty="0" smtClean="0"/>
              <a:t>…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7606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 are _difficult_ problems. Parsing X.509, understanding</a:t>
            </a:r>
            <a:r>
              <a:rPr lang="en-US" baseline="0" dirty="0" smtClean="0"/>
              <a:t> the certificate chain, understanding the process</a:t>
            </a:r>
            <a:r>
              <a:rPr lang="is-IS" baseline="0" dirty="0" smtClean="0"/>
              <a:t>… that’s not even talking about OpenSSL specific vulns, that’s just X.509 itself.</a:t>
            </a:r>
          </a:p>
          <a:p>
            <a:endParaRPr lang="is-IS" baseline="0" dirty="0" smtClean="0"/>
          </a:p>
          <a:p>
            <a:r>
              <a:rPr lang="is-IS" baseline="0" dirty="0" smtClean="0"/>
              <a:t>surely we can do better</a:t>
            </a:r>
          </a:p>
          <a:p>
            <a:endParaRPr lang="is-I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560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SPKI certs are *SIMPLE*</a:t>
            </a:r>
          </a:p>
          <a:p>
            <a:endParaRPr lang="en-US" dirty="0" smtClean="0"/>
          </a:p>
          <a:p>
            <a:r>
              <a:rPr lang="en-US" dirty="0" smtClean="0"/>
              <a:t>Think</a:t>
            </a:r>
            <a:r>
              <a:rPr lang="en-US" baseline="0" dirty="0" smtClean="0"/>
              <a:t> of a programming language that can’t parse </a:t>
            </a:r>
            <a:r>
              <a:rPr lang="en-US" baseline="0" dirty="0" err="1" smtClean="0"/>
              <a:t>Sexpressions</a:t>
            </a:r>
            <a:r>
              <a:rPr lang="en-US" baseline="0" dirty="0" smtClean="0"/>
              <a:t>. Most have something built in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certs themselves are pretty easy to understand</a:t>
            </a:r>
          </a:p>
          <a:p>
            <a:r>
              <a:rPr lang="en-US" baseline="0" dirty="0" smtClean="0"/>
              <a:t>They’re easy to parse</a:t>
            </a:r>
          </a:p>
          <a:p>
            <a:r>
              <a:rPr lang="en-US" baseline="0" dirty="0" smtClean="0"/>
              <a:t>They’re easy to implement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Note too that there is No Role for a central authority here. You can have an issuer be _anything_ you want.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people.csail.mit.edu</a:t>
            </a:r>
            <a:r>
              <a:rPr lang="en-US" dirty="0" smtClean="0"/>
              <a:t>/</a:t>
            </a:r>
            <a:r>
              <a:rPr lang="en-US" dirty="0" err="1" smtClean="0"/>
              <a:t>rivest</a:t>
            </a:r>
            <a:r>
              <a:rPr lang="en-US" dirty="0" smtClean="0"/>
              <a:t>/pubs/EFLRx98.txt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2389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even encode</a:t>
            </a:r>
            <a:r>
              <a:rPr lang="en-US" baseline="0" dirty="0" smtClean="0"/>
              <a:t> other things within them, like ACLs!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Think about it: the same infrastructure you’re using for Certs, could also prove that you should have access to something!</a:t>
            </a:r>
          </a:p>
          <a:p>
            <a:endParaRPr lang="en-US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people.csail.mit.edu</a:t>
            </a:r>
            <a:r>
              <a:rPr lang="en-US" dirty="0" smtClean="0"/>
              <a:t>/</a:t>
            </a:r>
            <a:r>
              <a:rPr lang="en-US" dirty="0" err="1" smtClean="0"/>
              <a:t>rivest</a:t>
            </a:r>
            <a:r>
              <a:rPr lang="en-US" dirty="0" smtClean="0"/>
              <a:t>/pubs/EFLRx98.txt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278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a survey course</a:t>
            </a:r>
          </a:p>
          <a:p>
            <a:r>
              <a:rPr lang="en-US" dirty="0" smtClean="0"/>
              <a:t>Security</a:t>
            </a:r>
            <a:r>
              <a:rPr lang="en-US" dirty="0" smtClean="0"/>
              <a:t>: talk about what I mean when I say “secure”</a:t>
            </a:r>
          </a:p>
          <a:p>
            <a:r>
              <a:rPr lang="en-US" dirty="0" smtClean="0"/>
              <a:t>Process Failure: things that businesses and the community do to fuck things up</a:t>
            </a:r>
          </a:p>
          <a:p>
            <a:r>
              <a:rPr lang="en-US" dirty="0" smtClean="0"/>
              <a:t>Cryptographic Infrastructure:</a:t>
            </a:r>
            <a:r>
              <a:rPr lang="en-US" baseline="0" dirty="0" smtClean="0"/>
              <a:t> the issues with X509 vs SPKI, &amp;C.</a:t>
            </a:r>
          </a:p>
          <a:p>
            <a:r>
              <a:rPr lang="en-US" baseline="0" dirty="0" smtClean="0"/>
              <a:t>Operating Systems: how Unix won and cost us everything</a:t>
            </a:r>
          </a:p>
          <a:p>
            <a:r>
              <a:rPr lang="en-US" baseline="0" dirty="0" smtClean="0"/>
              <a:t>Frameworks: everything from Application containers, servlets, all the way through to app libraries</a:t>
            </a:r>
          </a:p>
          <a:p>
            <a:r>
              <a:rPr lang="en-US" baseline="0" dirty="0" smtClean="0"/>
              <a:t>Network protocols: how things started, why we’ve left them this way, and what that implies</a:t>
            </a:r>
          </a:p>
          <a:p>
            <a:r>
              <a:rPr lang="en-US" baseline="0" dirty="0" smtClean="0"/>
              <a:t>PLT: why programming is terrible </a:t>
            </a:r>
          </a:p>
          <a:p>
            <a:r>
              <a:rPr lang="en-US" baseline="0" dirty="0" smtClean="0"/>
              <a:t>Thought Experiment: Seth, our director of Research, said that he thought the talk was interesting, but that it was too negative. Yeah, duh, of course. But I added a thought experiment section where I talk about some of the search I’m doing to see if we can fix these things.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367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Yeah, so we’ve all seen them in action</a:t>
            </a:r>
            <a:r>
              <a:rPr lang="is-IS" dirty="0" smtClean="0"/>
              <a:t>… right?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3770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There’s no need for</a:t>
            </a:r>
            <a:r>
              <a:rPr lang="en-US" baseline="0" dirty="0" smtClean="0"/>
              <a:t> CAs, so it’s harder to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2514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can fix this! We’ve</a:t>
            </a:r>
            <a:r>
              <a:rPr lang="en-US" baseline="0" dirty="0" smtClean="0"/>
              <a:t> the technology, and the money! AMIRITE</a:t>
            </a:r>
            <a:r>
              <a:rPr lang="en-US" baseline="0" dirty="0" smtClean="0"/>
              <a:t>?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Google &amp; Stanford have worked on modern alternatives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Vanadium encodes delegation from issuers to subjects, and Macaroons encode Chained HMAC with </a:t>
            </a:r>
            <a:r>
              <a:rPr lang="en-US" baseline="0" dirty="0" err="1" smtClean="0"/>
              <a:t>contextualizations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Macaroons are basically just fancy cookies with an encoding for HMAC and Caveats for Who/what/where/when to authorize a request.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Vanadium can contextualize a delegation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9048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here</a:t>
            </a:r>
            <a:r>
              <a:rPr lang="en-US" baseline="0" dirty="0" smtClean="0"/>
              <a:t> has heard of Macaroons? Of Vanadium? Yeah, we’re not going to implement those anytime soon.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460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Talk operating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115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PC </a:t>
            </a:r>
            <a:r>
              <a:rPr lang="en-US" dirty="0" err="1" smtClean="0"/>
              <a:t>losering</a:t>
            </a:r>
            <a:r>
              <a:rPr lang="en-US" dirty="0" smtClean="0"/>
              <a:t> is an</a:t>
            </a:r>
            <a:r>
              <a:rPr lang="en-US" baseline="0" dirty="0" smtClean="0"/>
              <a:t> issue wherein the PC CPU register (program counter) doesn’t know where to be set when a program was returned after task switching. Unix just assumed the user program would figure this issue out. Leads to all sorts of fun security issues.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Morris worm was a buffer over flow. We don’t have those anymore, </a:t>
            </a:r>
            <a:r>
              <a:rPr lang="en-US" baseline="0" dirty="0" err="1" smtClean="0"/>
              <a:t>amirite</a:t>
            </a:r>
            <a:r>
              <a:rPr lang="en-US" baseline="0" dirty="0" smtClean="0"/>
              <a:t>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3943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went</a:t>
            </a:r>
            <a:r>
              <a:rPr lang="en-US" baseline="0" dirty="0" smtClean="0"/>
              <a:t> to all that hard work to </a:t>
            </a:r>
            <a:r>
              <a:rPr lang="en-US" baseline="0" dirty="0" err="1" smtClean="0"/>
              <a:t>reimplement</a:t>
            </a:r>
            <a:r>
              <a:rPr lang="en-US" baseline="0" dirty="0" smtClean="0"/>
              <a:t> QIO, ASTs, Mailboxes, &amp;c. and then we used C and spilt all our honey!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644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err="1" smtClean="0"/>
              <a:t>OpenMirage</a:t>
            </a:r>
            <a:r>
              <a:rPr lang="en-US" baseline="0" dirty="0" smtClean="0"/>
              <a:t> we can describe our services and programs as components to a wider </a:t>
            </a:r>
            <a:r>
              <a:rPr lang="en-US" baseline="0" dirty="0" err="1" smtClean="0"/>
              <a:t>Ocaml</a:t>
            </a:r>
            <a:r>
              <a:rPr lang="en-US" baseline="0" dirty="0" smtClean="0"/>
              <a:t> operating system, and decompose our applications, networks, &amp;C. as </a:t>
            </a:r>
            <a:r>
              <a:rPr lang="en-US" baseline="0" dirty="0" err="1" smtClean="0"/>
              <a:t>Ocaml</a:t>
            </a:r>
            <a:r>
              <a:rPr lang="en-US" baseline="0" dirty="0" smtClean="0"/>
              <a:t> code, and the separate out items based on our hypervisor. SEL4 has made great improvements to our understanding of what we can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6986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mean, really, how many of you are going to run out and rewrite your apps, SDN, &amp;c. in a language that few even</a:t>
            </a:r>
            <a:r>
              <a:rPr lang="en-US" baseline="0" dirty="0" smtClean="0"/>
              <a:t> know? And then prove it correct?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9867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protocols</a:t>
            </a:r>
            <a:r>
              <a:rPr lang="en-US" baseline="0" dirty="0" smtClean="0"/>
              <a:t> were simple: we requested data, we got data, we didn’t do much with it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4976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talks all have themes, you</a:t>
            </a:r>
            <a:r>
              <a:rPr lang="en-US" baseline="0" dirty="0" smtClean="0"/>
              <a:t> just happen to have caught Winnie the pooh</a:t>
            </a:r>
          </a:p>
          <a:p>
            <a:endParaRPr lang="en-US" baseline="0" dirty="0" smtClean="0"/>
          </a:p>
          <a:p>
            <a:r>
              <a:rPr lang="en-US" baseline="0" dirty="0" smtClean="0"/>
              <a:t>I’ll also be talking PLT &amp; Shakespeare at some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1795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Stateless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can’t intelligently queue what’s next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Can’t meaningfully determine useful optimizations, because anything could be </a:t>
            </a:r>
            <a:r>
              <a:rPr lang="en-US" baseline="0" dirty="0" smtClean="0"/>
              <a:t>next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  <a:p>
            <a:pPr marL="0" indent="0">
              <a:buFontTx/>
              <a:buNone/>
            </a:pPr>
            <a:r>
              <a:rPr lang="en-US" baseline="0" dirty="0" err="1" smtClean="0"/>
              <a:t>Auth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can’t tell who is doing what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Can’t meaningfully encrypt things without worrying about MITM, protocol issues, &amp;c.</a:t>
            </a:r>
          </a:p>
          <a:p>
            <a:pPr marL="0" indent="0" algn="l">
              <a:buFontTx/>
              <a:buNone/>
            </a:pPr>
            <a:endParaRPr lang="en-US" baseline="0" dirty="0" smtClean="0"/>
          </a:p>
          <a:p>
            <a:pPr marL="0" indent="0" algn="l">
              <a:buFontTx/>
              <a:buNone/>
            </a:pPr>
            <a:r>
              <a:rPr lang="en-US" baseline="0" dirty="0" smtClean="0"/>
              <a:t>Data handling and structure are interesting issues as well</a:t>
            </a:r>
            <a:r>
              <a:rPr lang="is-IS" baseline="0" dirty="0" smtClean="0"/>
              <a:t>… because Markup is structured but not typed, leading to issues</a:t>
            </a:r>
          </a:p>
          <a:p>
            <a:pPr marL="0" indent="0" algn="l">
              <a:buFontTx/>
              <a:buNone/>
            </a:pPr>
            <a:endParaRPr lang="is-IS" baseline="0" dirty="0" smtClean="0"/>
          </a:p>
          <a:p>
            <a:pPr marL="0" indent="0" algn="l">
              <a:buFontTx/>
              <a:buNone/>
            </a:pPr>
            <a:r>
              <a:rPr lang="is-IS" baseline="0" dirty="0" smtClean="0"/>
              <a:t>What happens if we combine typing with markup?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7635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mean, clearly not right? We keep on writing languages,</a:t>
            </a:r>
            <a:r>
              <a:rPr lang="en-US" baseline="0" dirty="0" smtClean="0"/>
              <a:t> and run times, and new compilers, and fixes, and</a:t>
            </a:r>
            <a:r>
              <a:rPr lang="is-IS" baseline="0" dirty="0" smtClean="0"/>
              <a:t>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26170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Our languages allow disconnects from things like</a:t>
            </a:r>
            <a:r>
              <a:rPr lang="en-US" baseline="0" dirty="0" smtClean="0"/>
              <a:t> array sizes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9762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267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a very specific definition of ”secure”</a:t>
            </a:r>
          </a:p>
          <a:p>
            <a:r>
              <a:rPr lang="en-US" dirty="0" smtClean="0"/>
              <a:t>When I say “secure”,</a:t>
            </a:r>
            <a:r>
              <a:rPr lang="en-US" baseline="0" dirty="0" smtClean="0"/>
              <a:t> I don’t _mean_ “doesn’t have security vulnerabilities”</a:t>
            </a:r>
          </a:p>
          <a:p>
            <a:r>
              <a:rPr lang="en-US" baseline="0" dirty="0" smtClean="0"/>
              <a:t>I mean that it is _correct_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08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Design: an actual architecture, with</a:t>
            </a:r>
            <a:r>
              <a:rPr lang="en-US" baseline="0" dirty="0" smtClean="0"/>
              <a:t> logical components, placed together _before_ </a:t>
            </a:r>
            <a:r>
              <a:rPr lang="en-US" baseline="0" dirty="0" smtClean="0"/>
              <a:t>implementation, with input from all the core players</a:t>
            </a:r>
            <a:endParaRPr lang="en-US" baseline="0" dirty="0" smtClean="0"/>
          </a:p>
          <a:p>
            <a:r>
              <a:rPr lang="en-US" baseline="0" dirty="0" smtClean="0"/>
              <a:t>Denotation: an actual understanding of the _meaning_ behind a program/system, it’s logic, and the way it communicates</a:t>
            </a:r>
          </a:p>
          <a:p>
            <a:r>
              <a:rPr lang="en-US" baseline="0" dirty="0" smtClean="0"/>
              <a:t>Formalized &amp; Verified model: the model of a program &amp; design should come first, and be checked</a:t>
            </a:r>
          </a:p>
          <a:p>
            <a:r>
              <a:rPr lang="en-US" baseline="0" dirty="0" smtClean="0"/>
              <a:t>In fact, the program can even be extracted from this, via Coq &amp; Isabelle</a:t>
            </a:r>
          </a:p>
          <a:p>
            <a:r>
              <a:rPr lang="en-US" baseline="0" dirty="0" smtClean="0"/>
              <a:t>Centralized security controls: controls should be implemented at core touch points, and not scattered </a:t>
            </a:r>
            <a:r>
              <a:rPr lang="en-US" baseline="0" dirty="0" err="1" smtClean="0"/>
              <a:t>thorughout</a:t>
            </a:r>
            <a:r>
              <a:rPr lang="en-US" baseline="0" dirty="0" smtClean="0"/>
              <a:t> the code</a:t>
            </a:r>
            <a:r>
              <a:rPr lang="is-IS" baseline="0" dirty="0" smtClean="0"/>
              <a:t>…</a:t>
            </a:r>
          </a:p>
          <a:p>
            <a:r>
              <a:rPr lang="is-IS" baseline="0" dirty="0" smtClean="0"/>
              <a:t>Decentralized Implementation: but they should be able to act on their own, without externalities. Think of certificate authorities, NTP, &amp;C</a:t>
            </a:r>
            <a:r>
              <a:rPr lang="is-IS" baseline="0" dirty="0" smtClean="0"/>
              <a:t>.</a:t>
            </a:r>
          </a:p>
          <a:p>
            <a:endParaRPr lang="is-IS" baseline="0" dirty="0" smtClean="0"/>
          </a:p>
          <a:p>
            <a:r>
              <a:rPr lang="is-IS" baseline="0" dirty="0" smtClean="0"/>
              <a:t>I want to focus on two of these, because those are more uncommon: Denotation and Formalized Modeling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4071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Denotational Semantics: in </a:t>
            </a:r>
            <a:r>
              <a:rPr lang="en-US" dirty="0" err="1" smtClean="0"/>
              <a:t>parens</a:t>
            </a:r>
            <a:r>
              <a:rPr lang="en-US" dirty="0" smtClean="0"/>
              <a:t> because this might be optional</a:t>
            </a:r>
            <a:r>
              <a:rPr lang="en-US" baseline="0" dirty="0" smtClean="0"/>
              <a:t> depending on your risk level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Describes</a:t>
            </a:r>
            <a:r>
              <a:rPr lang="en-US" baseline="0" dirty="0" smtClean="0"/>
              <a:t> the _structure_ of some execution, whether this is a protocol or a programming language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Formal _rules_ about what a program should and should not do under certain circumstances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820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model describes the way in which a specific function</a:t>
            </a:r>
            <a:r>
              <a:rPr lang="en-US" baseline="0" dirty="0" smtClean="0"/>
              <a:t> or method works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program then can build up this model and ensure that things hold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0723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Security heresy:</a:t>
            </a:r>
            <a:r>
              <a:rPr lang="en-US" baseline="0" dirty="0" smtClean="0"/>
              <a:t> I think you can make something </a:t>
            </a:r>
            <a:r>
              <a:rPr lang="en-US" baseline="0" dirty="0" err="1" smtClean="0"/>
              <a:t>unhackable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Look at XTS and the formalized nature of it’s code base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94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Developers</a:t>
            </a:r>
            <a:r>
              <a:rPr lang="en-US" baseline="0" dirty="0" smtClean="0"/>
              <a:t> == Piglet</a:t>
            </a:r>
          </a:p>
          <a:p>
            <a:r>
              <a:rPr lang="en-US" baseline="0" dirty="0" smtClean="0"/>
              <a:t>We send them into the woods and then expect them to provide something useful</a:t>
            </a:r>
          </a:p>
          <a:p>
            <a:endParaRPr lang="en-US" baseline="0" dirty="0" smtClean="0"/>
          </a:p>
          <a:p>
            <a:r>
              <a:rPr lang="en-US" baseline="0" dirty="0" smtClean="0"/>
              <a:t>Developers are expected to do something, something useful, and yet</a:t>
            </a:r>
            <a:r>
              <a:rPr lang="is-IS" baseline="0" dirty="0" smtClean="0"/>
              <a:t>… we don’t equip them to do _anything_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A2337-495E-BE41-A22F-14F2658C05F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9815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46824"/>
            <a:ext cx="10058400" cy="6292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71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870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2259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8518" y="4514849"/>
            <a:ext cx="4139720" cy="25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111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581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310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2977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9689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4967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278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9076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8FDC3A-641E-324F-84E4-379C6B9E061F}" type="datetimeFigureOut">
              <a:rPr lang="en-US" smtClean="0"/>
              <a:t>10/7/16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6D732F-598C-834B-A90C-C00D0FB5E5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6009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people.csail.mit.edu/rivest/pubs/EFLRx98.txt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people.csail.mit.edu/rivest/pubs/EFLRx98.tx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google.com/pubs/pub41892.html" TargetMode="External"/><Relationship Id="rId4" Type="http://schemas.openxmlformats.org/officeDocument/2006/relationships/hyperlink" Target="https://vanadium.github.io/concepts/security.html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hiley.org/)" TargetMode="External"/><Relationship Id="rId3" Type="http://schemas.openxmlformats.org/officeDocument/2006/relationships/hyperlink" Target="http://www.ats-lang.org/)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jikil/digamma" TargetMode="External"/><Relationship Id="rId4" Type="http://schemas.openxmlformats.org/officeDocument/2006/relationships/hyperlink" Target="https://github.com/lojikil/hydra-testing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lojikil/carML" TargetMode="Externa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st.github.com/lojikil/f75711261b64eea660833f703f6e7acd" TargetMode="Externa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On Being Eeyore in InfoSec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Or, how I learnt to hate everything &amp; love Winnie the Pooh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425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Yes, I think you can make something “</a:t>
            </a:r>
            <a:r>
              <a:rPr lang="en-US" dirty="0" err="1" smtClean="0"/>
              <a:t>unhackable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just costs:</a:t>
            </a:r>
          </a:p>
          <a:p>
            <a:pPr lvl="1"/>
            <a:r>
              <a:rPr lang="en-US" dirty="0" smtClean="0"/>
              <a:t>Money (lots) in design, implementation, &amp;c.</a:t>
            </a:r>
          </a:p>
          <a:p>
            <a:pPr lvl="1"/>
            <a:r>
              <a:rPr lang="en-US" dirty="0" smtClean="0"/>
              <a:t>Time: understanding of the process, the design, formalization, verification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Team: teams that work together, share info, don’t limit processes, are willing to burn more of both of the above...</a:t>
            </a:r>
          </a:p>
          <a:p>
            <a:r>
              <a:rPr lang="is-IS" dirty="0" smtClean="0"/>
              <a:t>It’s probably outside your budget.</a:t>
            </a:r>
          </a:p>
          <a:p>
            <a:pPr lvl="1"/>
            <a:r>
              <a:rPr lang="en-US" dirty="0" smtClean="0"/>
              <a:t>A</a:t>
            </a:r>
            <a:r>
              <a:rPr lang="is-IS" dirty="0" smtClean="0"/>
              <a:t>nd quite honestly your risk profile.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866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These will probably never happen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4795157" cy="4717236"/>
          </a:xfrm>
        </p:spPr>
      </p:pic>
    </p:spTree>
    <p:extLst>
      <p:ext uri="{BB962C8B-B14F-4D97-AF65-F5344CB8AC3E}">
        <p14:creationId xmlns:p14="http://schemas.microsoft.com/office/powerpoint/2010/main" val="71945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Process Failures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2118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Piglet into the woods.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“It is hard to be brave,” said Piglet, sniffing slightly, “when you’re only a very small animal.” </a:t>
            </a:r>
          </a:p>
          <a:p>
            <a:r>
              <a:rPr lang="en-US" dirty="0" smtClean="0"/>
              <a:t>Two main cost centers:</a:t>
            </a:r>
          </a:p>
          <a:p>
            <a:pPr lvl="1"/>
            <a:r>
              <a:rPr lang="en-US" dirty="0" err="1" smtClean="0"/>
              <a:t>Devs</a:t>
            </a:r>
            <a:r>
              <a:rPr lang="en-US" dirty="0" smtClean="0"/>
              <a:t>: They’re not products! They’re cost!</a:t>
            </a:r>
          </a:p>
          <a:p>
            <a:pPr lvl="1"/>
            <a:r>
              <a:rPr lang="en-US" dirty="0" err="1" smtClean="0"/>
              <a:t>Infosec</a:t>
            </a:r>
            <a:r>
              <a:rPr lang="en-US" dirty="0" smtClean="0"/>
              <a:t>: They’re not helping us sell! They’re blockers!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36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Piglet into the woods.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96828"/>
            <a:ext cx="7205663" cy="488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64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Piglet into the woods.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71601"/>
            <a:ext cx="5996531" cy="4791075"/>
          </a:xfrm>
        </p:spPr>
      </p:pic>
    </p:spTree>
    <p:extLst>
      <p:ext uri="{BB962C8B-B14F-4D97-AF65-F5344CB8AC3E}">
        <p14:creationId xmlns:p14="http://schemas.microsoft.com/office/powerpoint/2010/main" val="14297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Piglet into the woods.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Businesses expect:</a:t>
            </a:r>
          </a:p>
          <a:p>
            <a:pPr lvl="1"/>
            <a:r>
              <a:rPr lang="en-US" dirty="0" err="1" smtClean="0"/>
              <a:t>Devs</a:t>
            </a:r>
            <a:r>
              <a:rPr lang="en-US" dirty="0" smtClean="0"/>
              <a:t>/DevOps/Admins to do the Right Thing™</a:t>
            </a:r>
          </a:p>
          <a:p>
            <a:pPr lvl="1"/>
            <a:r>
              <a:rPr lang="en-US" dirty="0" smtClean="0"/>
              <a:t>Quickly</a:t>
            </a:r>
          </a:p>
          <a:p>
            <a:pPr lvl="1"/>
            <a:r>
              <a:rPr lang="en-US" dirty="0" smtClean="0"/>
              <a:t>Cheaply</a:t>
            </a:r>
          </a:p>
          <a:p>
            <a:pPr lvl="1"/>
            <a:r>
              <a:rPr lang="en-US" dirty="0" smtClean="0"/>
              <a:t>Without sacrificing security</a:t>
            </a:r>
          </a:p>
          <a:p>
            <a:pPr lvl="1"/>
            <a:r>
              <a:rPr lang="en-US" dirty="0" smtClean="0"/>
              <a:t>With little to no direction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31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Piglet into the woods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254894"/>
            <a:ext cx="6048375" cy="5007794"/>
          </a:xfrm>
        </p:spPr>
      </p:pic>
    </p:spTree>
    <p:extLst>
      <p:ext uri="{BB962C8B-B14F-4D97-AF65-F5344CB8AC3E}">
        <p14:creationId xmlns:p14="http://schemas.microsoft.com/office/powerpoint/2010/main" val="1267037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Piglet into the woods.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we end up with:</a:t>
            </a:r>
          </a:p>
          <a:p>
            <a:pPr lvl="1"/>
            <a:r>
              <a:rPr lang="en-US" dirty="0" smtClean="0"/>
              <a:t>Whack-a-mole security</a:t>
            </a:r>
          </a:p>
          <a:p>
            <a:pPr lvl="2"/>
            <a:r>
              <a:rPr lang="en-US" dirty="0" smtClean="0"/>
              <a:t>Focus on </a:t>
            </a:r>
            <a:r>
              <a:rPr lang="en-US" dirty="0" err="1" smtClean="0"/>
              <a:t>Bugzzzzzz</a:t>
            </a:r>
            <a:r>
              <a:rPr lang="en-US" dirty="0" smtClean="0"/>
              <a:t>!</a:t>
            </a:r>
          </a:p>
          <a:p>
            <a:pPr lvl="2"/>
            <a:r>
              <a:rPr lang="en-US" dirty="0" smtClean="0"/>
              <a:t>Oh woops, only Red Team is sexy.</a:t>
            </a:r>
          </a:p>
          <a:p>
            <a:pPr lvl="1"/>
            <a:r>
              <a:rPr lang="en-US" dirty="0" smtClean="0"/>
              <a:t>Bolt-on security</a:t>
            </a:r>
          </a:p>
          <a:p>
            <a:pPr lvl="2"/>
            <a:r>
              <a:rPr lang="en-US" dirty="0" smtClean="0"/>
              <a:t>It’s very secure. We just didn’t add it to the login page.</a:t>
            </a:r>
          </a:p>
          <a:p>
            <a:pPr lvl="1"/>
            <a:r>
              <a:rPr lang="en-US" dirty="0" smtClean="0"/>
              <a:t>No </a:t>
            </a:r>
            <a:r>
              <a:rPr lang="en-US" i="1" dirty="0" smtClean="0"/>
              <a:t>design</a:t>
            </a:r>
            <a:endParaRPr lang="bg-BG" i="1" dirty="0" smtClean="0"/>
          </a:p>
          <a:p>
            <a:pPr lvl="2"/>
            <a:r>
              <a:rPr lang="en-US" dirty="0" smtClean="0"/>
              <a:t>Try adding features later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000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Piglet into the woods.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87119"/>
            <a:ext cx="6505575" cy="4476313"/>
          </a:xfrm>
        </p:spPr>
      </p:pic>
    </p:spTree>
    <p:extLst>
      <p:ext uri="{BB962C8B-B14F-4D97-AF65-F5344CB8AC3E}">
        <p14:creationId xmlns:p14="http://schemas.microsoft.com/office/powerpoint/2010/main" val="31790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your heroic speaker: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{Twitter, </a:t>
            </a:r>
            <a:r>
              <a:rPr lang="en-US" dirty="0" err="1" smtClean="0"/>
              <a:t>Github</a:t>
            </a:r>
            <a:r>
              <a:rPr lang="en-US" dirty="0" smtClean="0"/>
              <a:t>}: @</a:t>
            </a:r>
            <a:r>
              <a:rPr lang="en-US" dirty="0" err="1" smtClean="0"/>
              <a:t>lojikil</a:t>
            </a:r>
            <a:r>
              <a:rPr lang="en-US" dirty="0" smtClean="0"/>
              <a:t> </a:t>
            </a:r>
          </a:p>
          <a:p>
            <a:r>
              <a:rPr lang="en-US" dirty="0" smtClean="0"/>
              <a:t>Father</a:t>
            </a:r>
            <a:r>
              <a:rPr lang="en-US" dirty="0" smtClean="0"/>
              <a:t>, future-husband, neo-Stoic, applied philosopher, </a:t>
            </a:r>
            <a:r>
              <a:rPr lang="en-US" dirty="0" smtClean="0"/>
              <a:t>coder</a:t>
            </a:r>
          </a:p>
          <a:p>
            <a:r>
              <a:rPr lang="en-US" dirty="0" smtClean="0"/>
              <a:t>Applied Philosophy:</a:t>
            </a:r>
            <a:endParaRPr lang="en-US" dirty="0" smtClean="0"/>
          </a:p>
          <a:p>
            <a:pPr lvl="1"/>
            <a:r>
              <a:rPr lang="en-US" dirty="0" smtClean="0"/>
              <a:t>Security Nihilism: the InfoSec Jun Tsuji</a:t>
            </a:r>
          </a:p>
          <a:p>
            <a:pPr lvl="1"/>
            <a:r>
              <a:rPr lang="en-US" dirty="0" smtClean="0"/>
              <a:t>PLT: Antisthenes</a:t>
            </a:r>
          </a:p>
          <a:p>
            <a:pPr lvl="1"/>
            <a:r>
              <a:rPr lang="en-US" dirty="0" smtClean="0"/>
              <a:t>Fatherhood: Nietzsche</a:t>
            </a:r>
          </a:p>
          <a:p>
            <a:pPr lvl="1"/>
            <a:r>
              <a:rPr lang="en-US" dirty="0" smtClean="0"/>
              <a:t>Morality: Epictetus</a:t>
            </a:r>
            <a:endParaRPr lang="en-US" dirty="0" smtClean="0"/>
          </a:p>
          <a:p>
            <a:r>
              <a:rPr lang="en-US" dirty="0" smtClean="0"/>
              <a:t>Principal Security Consultant at </a:t>
            </a:r>
            <a:r>
              <a:rPr lang="en-US" dirty="0" err="1" smtClean="0"/>
              <a:t>nVisium</a:t>
            </a:r>
            <a:endParaRPr lang="en-US" dirty="0" smtClean="0"/>
          </a:p>
          <a:p>
            <a:pPr lvl="1"/>
            <a:r>
              <a:rPr lang="en-US" dirty="0" err="1" smtClean="0"/>
              <a:t>Appsec</a:t>
            </a:r>
            <a:r>
              <a:rPr lang="en-US" dirty="0" smtClean="0"/>
              <a:t>, network, light DFIR, coding, blah blah blah</a:t>
            </a:r>
          </a:p>
        </p:txBody>
      </p:sp>
    </p:spTree>
    <p:extLst>
      <p:ext uri="{BB962C8B-B14F-4D97-AF65-F5344CB8AC3E}">
        <p14:creationId xmlns:p14="http://schemas.microsoft.com/office/powerpoint/2010/main" val="26588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Send Piglet into the woods.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26421"/>
            <a:ext cx="7391400" cy="4846585"/>
          </a:xfrm>
        </p:spPr>
      </p:pic>
    </p:spTree>
    <p:extLst>
      <p:ext uri="{BB962C8B-B14F-4D97-AF65-F5344CB8AC3E}">
        <p14:creationId xmlns:p14="http://schemas.microsoft.com/office/powerpoint/2010/main" val="1074142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Cryptographic Infrastructure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2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History of </a:t>
            </a:r>
            <a:r>
              <a:rPr lang="en-US" dirty="0" smtClean="0"/>
              <a:t>Keys &amp; certs: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Older: </a:t>
            </a:r>
            <a:r>
              <a:rPr lang="en-US" dirty="0" err="1" smtClean="0"/>
              <a:t>Diffie</a:t>
            </a:r>
            <a:r>
              <a:rPr lang="en-US" dirty="0" smtClean="0"/>
              <a:t>-Hellman </a:t>
            </a:r>
            <a:r>
              <a:rPr lang="en-US" i="1" dirty="0" smtClean="0"/>
              <a:t>(at least</a:t>
            </a:r>
            <a:r>
              <a:rPr lang="en-US" dirty="0" smtClean="0"/>
              <a:t> 1976)</a:t>
            </a:r>
            <a:r>
              <a:rPr lang="en-US" i="1" dirty="0" smtClean="0"/>
              <a:t>,</a:t>
            </a:r>
            <a:r>
              <a:rPr lang="en-US" dirty="0" smtClean="0"/>
              <a:t> RSA </a:t>
            </a:r>
            <a:r>
              <a:rPr lang="en-US" i="1" dirty="0" smtClean="0"/>
              <a:t>(at least</a:t>
            </a:r>
            <a:r>
              <a:rPr lang="en-US" dirty="0" smtClean="0"/>
              <a:t> 1977)</a:t>
            </a:r>
            <a:r>
              <a:rPr lang="en-US" i="1" dirty="0" smtClean="0"/>
              <a:t>,</a:t>
            </a:r>
            <a:r>
              <a:rPr lang="en-US" dirty="0" smtClean="0"/>
              <a:t> &amp;c.</a:t>
            </a:r>
          </a:p>
          <a:p>
            <a:r>
              <a:rPr lang="en-US" dirty="0" smtClean="0"/>
              <a:t>Needham–Schroeder protocol (via Kerberos, say at most 1987)</a:t>
            </a:r>
          </a:p>
          <a:p>
            <a:pPr lvl="1"/>
            <a:r>
              <a:rPr lang="en-US" dirty="0" smtClean="0"/>
              <a:t>Replay attack, fixed in Kerberos with Timestamp</a:t>
            </a:r>
          </a:p>
          <a:p>
            <a:r>
              <a:rPr lang="en-US" dirty="0" smtClean="0"/>
              <a:t>X.509</a:t>
            </a:r>
            <a:endParaRPr lang="en-US" dirty="0" smtClean="0"/>
          </a:p>
          <a:p>
            <a:pPr lvl="1"/>
            <a:r>
              <a:rPr lang="en-US" dirty="0" smtClean="0"/>
              <a:t>1988</a:t>
            </a:r>
          </a:p>
          <a:p>
            <a:pPr lvl="1"/>
            <a:r>
              <a:rPr lang="en-US" dirty="0" smtClean="0"/>
              <a:t>Hard to parse</a:t>
            </a:r>
          </a:p>
          <a:p>
            <a:pPr lvl="1"/>
            <a:r>
              <a:rPr lang="en-US" dirty="0" smtClean="0"/>
              <a:t>Hard to get right</a:t>
            </a:r>
          </a:p>
          <a:p>
            <a:pPr lvl="1"/>
            <a:r>
              <a:rPr lang="en-US" dirty="0" smtClean="0"/>
              <a:t>Can’t control</a:t>
            </a:r>
          </a:p>
          <a:p>
            <a:r>
              <a:rPr lang="en-US" dirty="0" smtClean="0"/>
              <a:t>SPKI</a:t>
            </a:r>
          </a:p>
          <a:p>
            <a:pPr lvl="1"/>
            <a:r>
              <a:rPr lang="en-US" dirty="0" smtClean="0"/>
              <a:t>1996</a:t>
            </a:r>
          </a:p>
          <a:p>
            <a:pPr lvl="1"/>
            <a:r>
              <a:rPr lang="en-US" dirty="0" smtClean="0"/>
              <a:t>Easy to Parse (</a:t>
            </a:r>
            <a:r>
              <a:rPr lang="en-US" dirty="0" err="1" smtClean="0"/>
              <a:t>Sexpressions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Easier to apply</a:t>
            </a:r>
          </a:p>
          <a:p>
            <a:pPr lvl="1"/>
            <a:r>
              <a:rPr lang="en-US" dirty="0" smtClean="0"/>
              <a:t>Can control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72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X.509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1988</a:t>
            </a:r>
          </a:p>
          <a:p>
            <a:pPr lvl="1"/>
            <a:r>
              <a:rPr lang="en-US" dirty="0" smtClean="0"/>
              <a:t>X.500 support</a:t>
            </a:r>
          </a:p>
          <a:p>
            <a:pPr lvl="1"/>
            <a:r>
              <a:rPr lang="en-US" dirty="0" smtClean="0"/>
              <a:t>Includes X.400 mail support!</a:t>
            </a:r>
          </a:p>
          <a:p>
            <a:r>
              <a:rPr lang="en-US" dirty="0" smtClean="0"/>
              <a:t>Look at the list of X509 parsing bugs</a:t>
            </a:r>
          </a:p>
          <a:p>
            <a:pPr lvl="1"/>
            <a:r>
              <a:rPr lang="en-US" dirty="0" smtClean="0"/>
              <a:t>OpenSSL ASN.1 parsing bugs</a:t>
            </a:r>
          </a:p>
          <a:p>
            <a:pPr lvl="1"/>
            <a:r>
              <a:rPr lang="en-US" dirty="0" err="1" smtClean="0"/>
              <a:t>MatrixSSL</a:t>
            </a:r>
            <a:r>
              <a:rPr lang="en-US" dirty="0" smtClean="0"/>
              <a:t> ASN.1 parsing bugs</a:t>
            </a:r>
          </a:p>
          <a:p>
            <a:pPr lvl="1"/>
            <a:r>
              <a:rPr lang="en-US" dirty="0" smtClean="0"/>
              <a:t>&amp;c &amp;c &amp;c</a:t>
            </a:r>
          </a:p>
          <a:p>
            <a:r>
              <a:rPr lang="en-US" dirty="0" smtClean="0"/>
              <a:t>Quick: explain certificate validation &amp; chains</a:t>
            </a:r>
          </a:p>
          <a:p>
            <a:pPr lvl="1"/>
            <a:r>
              <a:rPr lang="en-US" dirty="0" smtClean="0"/>
              <a:t>I’ll </a:t>
            </a:r>
            <a:r>
              <a:rPr lang="en-US" dirty="0" smtClean="0"/>
              <a:t>wait</a:t>
            </a:r>
          </a:p>
          <a:p>
            <a:r>
              <a:rPr lang="en-US" dirty="0" smtClean="0"/>
              <a:t>And you trust </a:t>
            </a:r>
            <a:r>
              <a:rPr lang="en-US" i="1" dirty="0" smtClean="0"/>
              <a:t>which</a:t>
            </a:r>
            <a:r>
              <a:rPr lang="en-US" dirty="0" smtClean="0"/>
              <a:t> government entities?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431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bother.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97050"/>
            <a:ext cx="7832408" cy="4351338"/>
          </a:xfrm>
        </p:spPr>
      </p:pic>
    </p:spTree>
    <p:extLst>
      <p:ext uri="{BB962C8B-B14F-4D97-AF65-F5344CB8AC3E}">
        <p14:creationId xmlns:p14="http://schemas.microsoft.com/office/powerpoint/2010/main" val="1838616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Better! Simple Public Key Infrastructure.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Meant to address the issues:</a:t>
            </a:r>
          </a:p>
          <a:p>
            <a:pPr marL="0" indent="0">
              <a:buNone/>
            </a:pP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(cert 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  (issuer (hash sha1 |TLCgPLFlGTzgUbcaYLW8kGTEnUk=|))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subject (hash sha1 |Ve1L/7MqiJcj+LSa/l10fl3tuTQ=|)) ... 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not-before "1998-03-01_12:42:17") 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not-after "2012-01-01_00:00:00")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)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  <a:hlinkClick r:id="rId3"/>
              </a:rPr>
              <a:t>https://</a:t>
            </a:r>
            <a:r>
              <a:rPr lang="en-US" sz="1800" dirty="0" smtClean="0">
                <a:latin typeface="Andale Mono" charset="0"/>
                <a:ea typeface="Andale Mono" charset="0"/>
                <a:cs typeface="Andale Mono" charset="0"/>
                <a:hlinkClick r:id="rId3"/>
              </a:rPr>
              <a:t>people.csail.mit.edu/rivest/pubs/EFLRx98.txt</a:t>
            </a: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1800" dirty="0" smtClean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998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Better! Simple Public Key Infrastructure.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ACLs:</a:t>
            </a:r>
          </a:p>
          <a:p>
            <a:pPr marL="0" indent="0">
              <a:buNone/>
            </a:pP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(</a:t>
            </a:r>
            <a:r>
              <a:rPr lang="en-US" sz="2400" dirty="0" err="1" smtClean="0">
                <a:latin typeface="Andale Mono" charset="0"/>
                <a:ea typeface="Andale Mono" charset="0"/>
                <a:cs typeface="Andale Mono" charset="0"/>
              </a:rPr>
              <a:t>acl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  (entry 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      (subject 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          (hash sha1 |Ve1L/7MqiJcj+LSa/l10fl3tuTQ=|)) </a:t>
            </a:r>
          </a:p>
          <a:p>
            <a:pPr marL="0" indent="0">
              <a:buNone/>
            </a:pPr>
            <a:r>
              <a:rPr lang="en-US" sz="2400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   ... </a:t>
            </a:r>
            <a:r>
              <a:rPr lang="en-US" sz="2400" dirty="0" smtClean="0">
                <a:latin typeface="Andale Mono" charset="0"/>
                <a:ea typeface="Andale Mono" charset="0"/>
                <a:cs typeface="Andale Mono" charset="0"/>
              </a:rPr>
              <a:t>))</a:t>
            </a:r>
          </a:p>
          <a:p>
            <a:pPr marL="0" indent="0">
              <a:buNone/>
            </a:pPr>
            <a:r>
              <a:rPr lang="en-US" sz="1800" dirty="0">
                <a:latin typeface="Andale Mono" charset="0"/>
                <a:ea typeface="Andale Mono" charset="0"/>
                <a:cs typeface="Andale Mono" charset="0"/>
                <a:hlinkClick r:id="rId3"/>
              </a:rPr>
              <a:t>https://people.csail.mit.edu/rivest/pubs/EFLRx98.txt</a:t>
            </a:r>
            <a:endParaRPr lang="en-US" sz="1800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endParaRPr lang="en-US" sz="2400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80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uh</a:t>
            </a:r>
            <a:r>
              <a:rPr lang="is-IS" dirty="0" smtClean="0"/>
              <a:t>… Where are they?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40644"/>
            <a:ext cx="6619875" cy="4964906"/>
          </a:xfrm>
        </p:spPr>
      </p:pic>
    </p:spTree>
    <p:extLst>
      <p:ext uri="{BB962C8B-B14F-4D97-AF65-F5344CB8AC3E}">
        <p14:creationId xmlns:p14="http://schemas.microsoft.com/office/powerpoint/2010/main" val="958825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Whither SPKI?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Pretty much dead</a:t>
            </a:r>
          </a:p>
          <a:p>
            <a:pPr lvl="1"/>
            <a:r>
              <a:rPr lang="en-US" dirty="0" smtClean="0"/>
              <a:t>No $ in decentralized certificates</a:t>
            </a:r>
          </a:p>
          <a:p>
            <a:r>
              <a:rPr lang="en-US" dirty="0" smtClean="0"/>
              <a:t>Used in small niches</a:t>
            </a:r>
          </a:p>
          <a:p>
            <a:pPr lvl="1"/>
            <a:r>
              <a:rPr lang="en-US" dirty="0" smtClean="0"/>
              <a:t>UPNP (but uses XML!)</a:t>
            </a:r>
            <a:endParaRPr lang="en-US" dirty="0" smtClean="0"/>
          </a:p>
          <a:p>
            <a:pPr lvl="1"/>
            <a:r>
              <a:rPr lang="en-US" dirty="0" smtClean="0"/>
              <a:t>HP </a:t>
            </a:r>
            <a:r>
              <a:rPr lang="en-US" dirty="0" smtClean="0"/>
              <a:t>Middleware</a:t>
            </a:r>
            <a:endParaRPr lang="en-US" dirty="0" smtClean="0"/>
          </a:p>
          <a:p>
            <a:r>
              <a:rPr lang="en-US" dirty="0" smtClean="0"/>
              <a:t>No other main stream uses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0277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bother.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11338"/>
            <a:ext cx="7748108" cy="4351338"/>
          </a:xfrm>
        </p:spPr>
      </p:pic>
    </p:spTree>
    <p:extLst>
      <p:ext uri="{BB962C8B-B14F-4D97-AF65-F5344CB8AC3E}">
        <p14:creationId xmlns:p14="http://schemas.microsoft.com/office/powerpoint/2010/main" val="108128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tl;dw</a:t>
            </a:r>
            <a:r>
              <a:rPr lang="en-US" dirty="0" smtClean="0"/>
              <a:t>: a </a:t>
            </a:r>
            <a:r>
              <a:rPr lang="en-US" dirty="0"/>
              <a:t>sinking symphony on why </a:t>
            </a:r>
            <a:r>
              <a:rPr lang="en-US" dirty="0" err="1"/>
              <a:t>Infosec</a:t>
            </a:r>
            <a:r>
              <a:rPr lang="en-US" dirty="0"/>
              <a:t> is </a:t>
            </a:r>
            <a:r>
              <a:rPr lang="en-US" dirty="0" smtClean="0"/>
              <a:t>terrible.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Formulaic understanding of security</a:t>
            </a:r>
          </a:p>
          <a:p>
            <a:pPr lvl="1"/>
            <a:r>
              <a:rPr lang="en-US" dirty="0" smtClean="0"/>
              <a:t>Correctness + model + coverage.</a:t>
            </a:r>
          </a:p>
          <a:p>
            <a:r>
              <a:rPr lang="en-US" dirty="0" smtClean="0"/>
              <a:t>Historicity of security </a:t>
            </a:r>
          </a:p>
          <a:p>
            <a:pPr lvl="1"/>
            <a:r>
              <a:rPr lang="en-US" dirty="0" smtClean="0"/>
              <a:t>And the lack of understanding of what we already have done.</a:t>
            </a:r>
          </a:p>
          <a:p>
            <a:r>
              <a:rPr lang="en-US" dirty="0" smtClean="0"/>
              <a:t>Nothing will ever get better</a:t>
            </a:r>
          </a:p>
          <a:p>
            <a:pPr lvl="1"/>
            <a:r>
              <a:rPr lang="en-US" dirty="0" smtClean="0"/>
              <a:t>And then we die.</a:t>
            </a:r>
          </a:p>
          <a:p>
            <a:r>
              <a:rPr lang="en-US" dirty="0" smtClean="0"/>
              <a:t>Via Winnie the Pooh (and sometimes </a:t>
            </a:r>
            <a:r>
              <a:rPr lang="bg-BG" dirty="0" err="1" smtClean="0"/>
              <a:t>Винни</a:t>
            </a:r>
            <a:r>
              <a:rPr lang="bg-BG" dirty="0" smtClean="0"/>
              <a:t>-Пух)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169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Wait! </a:t>
            </a:r>
            <a:r>
              <a:rPr lang="en-US" dirty="0" smtClean="0"/>
              <a:t>Seth Said “Be </a:t>
            </a:r>
            <a:r>
              <a:rPr lang="en-US" dirty="0" smtClean="0"/>
              <a:t>Positive</a:t>
            </a:r>
            <a:r>
              <a:rPr lang="en-US" dirty="0" smtClean="0"/>
              <a:t>!”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</a:t>
            </a:r>
            <a:r>
              <a:rPr lang="en-US" i="1" dirty="0" smtClean="0"/>
              <a:t>can</a:t>
            </a:r>
            <a:r>
              <a:rPr lang="en-US" dirty="0" smtClean="0"/>
              <a:t> do this!</a:t>
            </a:r>
          </a:p>
          <a:p>
            <a:r>
              <a:rPr lang="en-US" dirty="0" smtClean="0"/>
              <a:t>Macaroons</a:t>
            </a:r>
            <a:r>
              <a:rPr lang="en-US" dirty="0" smtClean="0"/>
              <a:t>: </a:t>
            </a:r>
            <a:r>
              <a:rPr lang="en-US" dirty="0" smtClean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research.google.com/pubs/pub41892.html</a:t>
            </a:r>
            <a:endParaRPr lang="en-US" dirty="0" smtClean="0"/>
          </a:p>
          <a:p>
            <a:pPr lvl="1"/>
            <a:r>
              <a:rPr lang="en-US" dirty="0" smtClean="0"/>
              <a:t>Cookies + Caveats + HMAC Chains</a:t>
            </a:r>
            <a:endParaRPr lang="en-US" dirty="0" smtClean="0"/>
          </a:p>
          <a:p>
            <a:r>
              <a:rPr lang="en-US" dirty="0" smtClean="0"/>
              <a:t>Vanadium: </a:t>
            </a:r>
            <a:r>
              <a:rPr lang="en-US" dirty="0" smtClean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vanadium.github.io/concepts/security.html</a:t>
            </a:r>
            <a:endParaRPr lang="en-US" dirty="0" smtClean="0"/>
          </a:p>
          <a:p>
            <a:pPr lvl="1"/>
            <a:r>
              <a:rPr lang="en-US" dirty="0" smtClean="0"/>
              <a:t>Privileges + Delegation + Context + Groups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222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No. Be Eeyore.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8320866" cy="3595687"/>
          </a:xfrm>
        </p:spPr>
      </p:pic>
    </p:spTree>
    <p:extLst>
      <p:ext uri="{BB962C8B-B14F-4D97-AF65-F5344CB8AC3E}">
        <p14:creationId xmlns:p14="http://schemas.microsoft.com/office/powerpoint/2010/main" val="191941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Operating Systems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Yes, I read the Unix Haters Manual. I wrote you a reply from my µVAX running OpenVMS.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1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 There Was Multics.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And God said that it was good:</a:t>
            </a:r>
          </a:p>
          <a:p>
            <a:pPr lvl="1"/>
            <a:r>
              <a:rPr lang="en-US" dirty="0" smtClean="0"/>
              <a:t>But </a:t>
            </a:r>
            <a:r>
              <a:rPr lang="en-US" dirty="0" err="1" smtClean="0"/>
              <a:t>kinda</a:t>
            </a:r>
            <a:r>
              <a:rPr lang="en-US" dirty="0" smtClean="0"/>
              <a:t> pricey.</a:t>
            </a:r>
          </a:p>
          <a:p>
            <a:pPr lvl="1"/>
            <a:r>
              <a:rPr lang="en-US" dirty="0" smtClean="0"/>
              <a:t>And hard to dev for.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635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Multics Security: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Think about modern security practices; now compare to </a:t>
            </a:r>
            <a:r>
              <a:rPr lang="en-US" dirty="0" err="1" smtClean="0"/>
              <a:t>multics</a:t>
            </a:r>
            <a:endParaRPr lang="en-US" dirty="0" smtClean="0"/>
          </a:p>
          <a:p>
            <a:r>
              <a:rPr lang="en-US" dirty="0" smtClean="0"/>
              <a:t>ACLs per file</a:t>
            </a:r>
          </a:p>
          <a:p>
            <a:r>
              <a:rPr lang="en-US" dirty="0" smtClean="0"/>
              <a:t>Process Separation</a:t>
            </a:r>
          </a:p>
          <a:p>
            <a:r>
              <a:rPr lang="en-US" dirty="0" smtClean="0"/>
              <a:t>Stack Separation</a:t>
            </a:r>
          </a:p>
          <a:p>
            <a:r>
              <a:rPr lang="en-US" dirty="0" smtClean="0"/>
              <a:t>High-level &amp; secure language</a:t>
            </a:r>
          </a:p>
          <a:p>
            <a:r>
              <a:rPr lang="is-IS" dirty="0" smtClean="0"/>
              <a:t>… in 1964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8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Yes, Perfect!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930123" cy="4266406"/>
          </a:xfrm>
        </p:spPr>
      </p:pic>
    </p:spTree>
    <p:extLst>
      <p:ext uri="{BB962C8B-B14F-4D97-AF65-F5344CB8AC3E}">
        <p14:creationId xmlns:p14="http://schemas.microsoft.com/office/powerpoint/2010/main" val="1998957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Ok, so now let’s make </a:t>
            </a:r>
            <a:r>
              <a:rPr lang="en-US" dirty="0" err="1" smtClean="0"/>
              <a:t>Unics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(yes, it’s originally called </a:t>
            </a:r>
            <a:r>
              <a:rPr lang="en-US" dirty="0" err="1" smtClean="0"/>
              <a:t>Uni</a:t>
            </a:r>
            <a:r>
              <a:rPr lang="en-US" b="1" dirty="0" err="1" smtClean="0"/>
              <a:t>cs</a:t>
            </a:r>
            <a:r>
              <a:rPr lang="en-US" dirty="0" smtClean="0"/>
              <a:t>).</a:t>
            </a:r>
          </a:p>
          <a:p>
            <a:r>
              <a:rPr lang="en-US" dirty="0" smtClean="0"/>
              <a:t>Remove most of that stuff (it’s hard &amp; costs money).</a:t>
            </a:r>
          </a:p>
          <a:p>
            <a:r>
              <a:rPr lang="en-US" dirty="0" smtClean="0"/>
              <a:t>Port it around a bunch (without a standard, that costs money).</a:t>
            </a:r>
          </a:p>
          <a:p>
            <a:r>
              <a:rPr lang="en-US" dirty="0" smtClean="0"/>
              <a:t>And worry about details later</a:t>
            </a:r>
            <a:r>
              <a:rPr lang="is-IS" dirty="0" smtClean="0"/>
              <a:t>…</a:t>
            </a:r>
            <a:endParaRPr lang="en-US" dirty="0" smtClean="0"/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2365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bother.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just now getting back to what Multics had in 1964.</a:t>
            </a:r>
          </a:p>
          <a:p>
            <a:pPr lvl="1"/>
            <a:r>
              <a:rPr lang="en-US" dirty="0" smtClean="0"/>
              <a:t>Higher level languages in core</a:t>
            </a:r>
          </a:p>
          <a:p>
            <a:pPr lvl="1"/>
            <a:r>
              <a:rPr lang="en-US" dirty="0" smtClean="0"/>
              <a:t>ACLs for all objects (remember, </a:t>
            </a:r>
            <a:r>
              <a:rPr lang="en-US" dirty="0" err="1" smtClean="0"/>
              <a:t>multics</a:t>
            </a:r>
            <a:r>
              <a:rPr lang="en-US" dirty="0" smtClean="0"/>
              <a:t> didn’t delineate file from memory)</a:t>
            </a:r>
          </a:p>
          <a:p>
            <a:pPr lvl="1"/>
            <a:r>
              <a:rPr lang="en-US" dirty="0" smtClean="0"/>
              <a:t>Specification</a:t>
            </a:r>
          </a:p>
          <a:p>
            <a:pPr lvl="1"/>
            <a:r>
              <a:rPr lang="en-US" dirty="0" smtClean="0"/>
              <a:t>True process separation</a:t>
            </a:r>
          </a:p>
          <a:p>
            <a:r>
              <a:rPr lang="en-US" dirty="0" smtClean="0"/>
              <a:t>Oh and we tried.</a:t>
            </a:r>
          </a:p>
          <a:p>
            <a:pPr lvl="1"/>
            <a:r>
              <a:rPr lang="en-US" dirty="0" smtClean="0"/>
              <a:t>Ix, </a:t>
            </a:r>
            <a:r>
              <a:rPr lang="en-US" dirty="0" err="1" smtClean="0"/>
              <a:t>TrustedSolaris</a:t>
            </a:r>
            <a:r>
              <a:rPr lang="en-US" smtClean="0"/>
              <a:t>, </a:t>
            </a:r>
            <a:r>
              <a:rPr lang="en-US" smtClean="0"/>
              <a:t>DOMAIN/OS</a:t>
            </a:r>
            <a:r>
              <a:rPr lang="is-IS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96512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port bugs! It’s backwards compatible.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 </a:t>
            </a:r>
            <a:r>
              <a:rPr lang="en-US" dirty="0" err="1" smtClean="0"/>
              <a:t>losering</a:t>
            </a:r>
            <a:r>
              <a:rPr lang="en-US" dirty="0" smtClean="0"/>
              <a:t> anyone?</a:t>
            </a:r>
          </a:p>
          <a:p>
            <a:r>
              <a:rPr lang="en-US" dirty="0" smtClean="0"/>
              <a:t>Morris worm was a</a:t>
            </a:r>
            <a:r>
              <a:rPr lang="is-IS" dirty="0" smtClean="0"/>
              <a:t>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90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</a:t>
            </a:r>
            <a:r>
              <a:rPr lang="en-US" dirty="0"/>
              <a:t>w</a:t>
            </a:r>
            <a:r>
              <a:rPr lang="en-US" dirty="0" smtClean="0"/>
              <a:t>hat about Windows?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03350"/>
            <a:ext cx="5648325" cy="4236244"/>
          </a:xfrm>
        </p:spPr>
      </p:pic>
    </p:spTree>
    <p:extLst>
      <p:ext uri="{BB962C8B-B14F-4D97-AF65-F5344CB8AC3E}">
        <p14:creationId xmlns:p14="http://schemas.microsoft.com/office/powerpoint/2010/main" val="139274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Outline: A gentle stroll thru the 100-acre woods.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“Security”</a:t>
            </a:r>
          </a:p>
          <a:p>
            <a:r>
              <a:rPr lang="en-US" dirty="0" smtClean="0"/>
              <a:t>Process Failures</a:t>
            </a:r>
          </a:p>
          <a:p>
            <a:r>
              <a:rPr lang="en-US" dirty="0" smtClean="0"/>
              <a:t>Cryptographic Infrastructure</a:t>
            </a:r>
          </a:p>
          <a:p>
            <a:r>
              <a:rPr lang="en-US" dirty="0" smtClean="0"/>
              <a:t>Operating Systems</a:t>
            </a:r>
          </a:p>
          <a:p>
            <a:r>
              <a:rPr lang="en-US" strike="sngStrike" dirty="0" smtClean="0"/>
              <a:t>Frameworks</a:t>
            </a:r>
          </a:p>
          <a:p>
            <a:r>
              <a:rPr lang="en-US" dirty="0" smtClean="0"/>
              <a:t>Network Protocols</a:t>
            </a:r>
          </a:p>
          <a:p>
            <a:r>
              <a:rPr lang="en-US" dirty="0" smtClean="0"/>
              <a:t>Programming Language Theory</a:t>
            </a:r>
          </a:p>
          <a:p>
            <a:r>
              <a:rPr lang="en-US" dirty="0" smtClean="0"/>
              <a:t>Thought Experiment</a:t>
            </a:r>
          </a:p>
        </p:txBody>
      </p:sp>
    </p:spTree>
    <p:extLst>
      <p:ext uri="{BB962C8B-B14F-4D97-AF65-F5344CB8AC3E}">
        <p14:creationId xmlns:p14="http://schemas.microsoft.com/office/powerpoint/2010/main" val="204407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what about Windows?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Windows (NT) background</a:t>
            </a:r>
          </a:p>
          <a:p>
            <a:pPr lvl="1"/>
            <a:r>
              <a:rPr lang="en-US" dirty="0" smtClean="0"/>
              <a:t>RSX-11 (yes really) which lead to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OpenVMS which lead to</a:t>
            </a:r>
            <a:r>
              <a:rPr lang="is-I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Windows NT which is good!</a:t>
            </a:r>
          </a:p>
          <a:p>
            <a:r>
              <a:rPr lang="en-US" dirty="0" smtClean="0"/>
              <a:t>All great things!</a:t>
            </a:r>
          </a:p>
          <a:p>
            <a:pPr lvl="1"/>
            <a:r>
              <a:rPr lang="en-US" dirty="0" smtClean="0"/>
              <a:t>Right?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276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for one little detail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Well two:</a:t>
            </a:r>
          </a:p>
          <a:p>
            <a:pPr lvl="1"/>
            <a:r>
              <a:rPr lang="en-US" dirty="0" smtClean="0"/>
              <a:t>We tried to make it easy.</a:t>
            </a:r>
          </a:p>
          <a:p>
            <a:pPr lvl="1"/>
            <a:r>
              <a:rPr lang="en-US" dirty="0" smtClean="0"/>
              <a:t>We tried to make it backwards compatible (DOS, 9x, &amp;c.).</a:t>
            </a:r>
          </a:p>
          <a:p>
            <a:r>
              <a:rPr lang="en-US" dirty="0" smtClean="0"/>
              <a:t>We used C again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szStrings, HDCs, uh...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60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Save for one little detail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6435120" cy="4800600"/>
          </a:xfrm>
        </p:spPr>
      </p:pic>
    </p:spTree>
    <p:extLst>
      <p:ext uri="{BB962C8B-B14F-4D97-AF65-F5344CB8AC3E}">
        <p14:creationId xmlns:p14="http://schemas.microsoft.com/office/powerpoint/2010/main" val="1923625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 we’re getting there!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OpenMirage</a:t>
            </a:r>
            <a:r>
              <a:rPr lang="en-US" dirty="0" smtClean="0"/>
              <a:t>: </a:t>
            </a:r>
            <a:r>
              <a:rPr lang="en-US" dirty="0" err="1" smtClean="0"/>
              <a:t>Ocaml</a:t>
            </a:r>
            <a:r>
              <a:rPr lang="en-US" dirty="0" smtClean="0"/>
              <a:t> hypervisor</a:t>
            </a:r>
          </a:p>
          <a:p>
            <a:r>
              <a:rPr lang="en-US" dirty="0" smtClean="0"/>
              <a:t>seL4: proofs of secure operation (with Isabelle)</a:t>
            </a:r>
          </a:p>
          <a:p>
            <a:r>
              <a:rPr lang="en-US" dirty="0" smtClean="0"/>
              <a:t>Various Rust &amp; Haskell Kernels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523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be Eeyore.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80343"/>
            <a:ext cx="4748213" cy="4748213"/>
          </a:xfrm>
        </p:spPr>
      </p:pic>
    </p:spTree>
    <p:extLst>
      <p:ext uri="{BB962C8B-B14F-4D97-AF65-F5344CB8AC3E}">
        <p14:creationId xmlns:p14="http://schemas.microsoft.com/office/powerpoint/2010/main" val="1175060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Network Protocols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0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old days, stuff was _simple_.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Gopher: a selector, a query, some tabs, done.</a:t>
            </a:r>
          </a:p>
          <a:p>
            <a:r>
              <a:rPr lang="en-US" dirty="0" smtClean="0"/>
              <a:t>HTTP: So you have that stuff, but instead of tabs, a ?</a:t>
            </a:r>
          </a:p>
          <a:p>
            <a:pPr lvl="1"/>
            <a:r>
              <a:rPr lang="en-US" dirty="0" smtClean="0"/>
              <a:t>Also a Host header</a:t>
            </a:r>
          </a:p>
          <a:p>
            <a:r>
              <a:rPr lang="en-US" dirty="0" smtClean="0"/>
              <a:t> </a:t>
            </a:r>
            <a:r>
              <a:rPr lang="en-US" dirty="0" err="1" smtClean="0"/>
              <a:t>rsh</a:t>
            </a:r>
            <a:r>
              <a:rPr lang="en-US" dirty="0" smtClean="0"/>
              <a:t>/rlogin/</a:t>
            </a:r>
            <a:r>
              <a:rPr lang="en-US" dirty="0" err="1" smtClean="0"/>
              <a:t>rexec</a:t>
            </a:r>
            <a:r>
              <a:rPr lang="en-US" dirty="0" smtClean="0"/>
              <a:t>: that stuff, but use ASCII NUL, plus execute a program.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3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RNIG ALSO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47164"/>
            <a:ext cx="5005388" cy="4838542"/>
          </a:xfrm>
        </p:spPr>
      </p:pic>
    </p:spTree>
    <p:extLst>
      <p:ext uri="{BB962C8B-B14F-4D97-AF65-F5344CB8AC3E}">
        <p14:creationId xmlns:p14="http://schemas.microsoft.com/office/powerpoint/2010/main" val="2026032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bother.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Lots of issues:</a:t>
            </a:r>
          </a:p>
          <a:p>
            <a:pPr lvl="1"/>
            <a:r>
              <a:rPr lang="en-US" dirty="0" smtClean="0"/>
              <a:t>Stateless</a:t>
            </a:r>
          </a:p>
          <a:p>
            <a:pPr lvl="1"/>
            <a:r>
              <a:rPr lang="en-US" dirty="0" smtClean="0"/>
              <a:t>No notion of “</a:t>
            </a:r>
            <a:r>
              <a:rPr lang="en-US" dirty="0" err="1" smtClean="0"/>
              <a:t>auth</a:t>
            </a:r>
            <a:r>
              <a:rPr lang="en-US" dirty="0" smtClean="0"/>
              <a:t>” </a:t>
            </a:r>
            <a:r>
              <a:rPr lang="en-US" dirty="0" err="1" smtClean="0"/>
              <a:t>builtin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Presentation vs Discovery vs API vs </a:t>
            </a:r>
            <a:r>
              <a:rPr lang="is-IS" dirty="0" smtClean="0"/>
              <a:t>…</a:t>
            </a:r>
          </a:p>
          <a:p>
            <a:pPr lvl="1"/>
            <a:r>
              <a:rPr lang="is-IS" dirty="0" smtClean="0"/>
              <a:t>Data structuring, handling, vulns, &amp;c &amp;c &amp;</a:t>
            </a:r>
            <a:r>
              <a:rPr lang="is-IS" dirty="0" smtClean="0"/>
              <a:t>c</a:t>
            </a:r>
          </a:p>
          <a:p>
            <a:pPr lvl="2"/>
            <a:r>
              <a:rPr lang="is-IS" dirty="0" smtClean="0"/>
              <a:t>PLT: look at Markup as “Stringly” typed. </a:t>
            </a:r>
            <a:endParaRPr lang="is-IS" dirty="0" smtClean="0"/>
          </a:p>
          <a:p>
            <a:r>
              <a:rPr lang="is-IS" dirty="0" smtClean="0"/>
              <a:t>And the fix is...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551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WHAT ABOUT COMPRESSION???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no </a:t>
            </a:r>
            <a:r>
              <a:rPr lang="en-US" strike="sngStrike" dirty="0" smtClean="0"/>
              <a:t>God</a:t>
            </a:r>
            <a:r>
              <a:rPr lang="en-US" dirty="0" smtClean="0"/>
              <a:t> fix.</a:t>
            </a:r>
          </a:p>
          <a:p>
            <a:r>
              <a:rPr lang="en-US" dirty="0" smtClean="0"/>
              <a:t>Replacing core infrastructure is hard .</a:t>
            </a:r>
          </a:p>
          <a:p>
            <a:pPr lvl="1"/>
            <a:r>
              <a:rPr lang="en-US" dirty="0" smtClean="0"/>
              <a:t>Remember when we did that DANE/</a:t>
            </a:r>
            <a:r>
              <a:rPr lang="en-US" dirty="0" err="1" smtClean="0"/>
              <a:t>DNSSec</a:t>
            </a:r>
            <a:r>
              <a:rPr lang="en-US" dirty="0" smtClean="0"/>
              <a:t>/</a:t>
            </a:r>
            <a:r>
              <a:rPr lang="en-US" dirty="0" err="1" smtClean="0"/>
              <a:t>WebDav</a:t>
            </a:r>
            <a:r>
              <a:rPr lang="is-IS" dirty="0" smtClean="0"/>
              <a:t>…</a:t>
            </a:r>
          </a:p>
          <a:p>
            <a:r>
              <a:rPr lang="en-US" dirty="0" smtClean="0"/>
              <a:t>We’ll just keep killing of protocols and stuffing ‘</a:t>
            </a:r>
            <a:r>
              <a:rPr lang="en-US" dirty="0" err="1" smtClean="0"/>
              <a:t>em</a:t>
            </a:r>
            <a:r>
              <a:rPr lang="en-US" dirty="0" smtClean="0"/>
              <a:t> into HTTP.</a:t>
            </a:r>
          </a:p>
          <a:p>
            <a:pPr lvl="1"/>
            <a:r>
              <a:rPr lang="en-US" dirty="0" smtClean="0"/>
              <a:t>Usenet</a:t>
            </a:r>
          </a:p>
          <a:p>
            <a:pPr lvl="1"/>
            <a:r>
              <a:rPr lang="en-US" dirty="0" smtClean="0"/>
              <a:t>Mail</a:t>
            </a:r>
          </a:p>
          <a:p>
            <a:pPr lvl="1"/>
            <a:r>
              <a:rPr lang="en-US" dirty="0" smtClean="0"/>
              <a:t>FTP</a:t>
            </a:r>
          </a:p>
          <a:p>
            <a:pPr lvl="1"/>
            <a:r>
              <a:rPr lang="en-US" dirty="0" smtClean="0"/>
              <a:t>SSH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670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Winnie the Pooh again?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Themes</a:t>
            </a:r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77979"/>
            <a:ext cx="6038843" cy="458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963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be Eeyore.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71587"/>
            <a:ext cx="5291138" cy="5291138"/>
          </a:xfrm>
        </p:spPr>
      </p:pic>
    </p:spTree>
    <p:extLst>
      <p:ext uri="{BB962C8B-B14F-4D97-AF65-F5344CB8AC3E}">
        <p14:creationId xmlns:p14="http://schemas.microsoft.com/office/powerpoint/2010/main" val="21421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Programming Language Theory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And thus we enter the _practical_ section of our discussion</a:t>
            </a:r>
            <a:r>
              <a:rPr lang="is-I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3880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PLT </a:t>
            </a:r>
            <a:r>
              <a:rPr lang="en-US" dirty="0" smtClean="0"/>
              <a:t>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Michigan Algorithm Decoder (MAD) // Algol 58</a:t>
            </a:r>
          </a:p>
          <a:p>
            <a:pPr lvl="1"/>
            <a:r>
              <a:rPr lang="en-US" dirty="0" smtClean="0"/>
              <a:t>MAD influenced by but not Algol 58 </a:t>
            </a:r>
          </a:p>
          <a:p>
            <a:r>
              <a:rPr lang="en-US" dirty="0" smtClean="0"/>
              <a:t>Fortran 1956</a:t>
            </a:r>
            <a:endParaRPr lang="en-US" dirty="0" smtClean="0"/>
          </a:p>
          <a:p>
            <a:r>
              <a:rPr lang="en-US" dirty="0" smtClean="0"/>
              <a:t>Lisp (1958)</a:t>
            </a:r>
          </a:p>
          <a:p>
            <a:r>
              <a:rPr lang="en-US" dirty="0" smtClean="0"/>
              <a:t>Cobol (1959)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7175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PLT History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Fortran, Algol, MAD:</a:t>
            </a:r>
          </a:p>
          <a:p>
            <a:pPr lvl="1"/>
            <a:r>
              <a:rPr lang="en-US" dirty="0" smtClean="0"/>
              <a:t>Memory management issues, overflows, computed jumps (logic errors)</a:t>
            </a:r>
          </a:p>
          <a:p>
            <a:r>
              <a:rPr lang="en-US" dirty="0" smtClean="0"/>
              <a:t>Lisp:</a:t>
            </a:r>
          </a:p>
          <a:p>
            <a:pPr lvl="1"/>
            <a:r>
              <a:rPr lang="en-US" dirty="0" smtClean="0"/>
              <a:t>Garbage collection =&gt; heap exhaustion (</a:t>
            </a:r>
            <a:r>
              <a:rPr lang="en-US" dirty="0" err="1" smtClean="0"/>
              <a:t>DoS</a:t>
            </a:r>
            <a:r>
              <a:rPr lang="en-US" dirty="0" smtClean="0"/>
              <a:t>)</a:t>
            </a:r>
          </a:p>
          <a:p>
            <a:r>
              <a:rPr lang="en-US" dirty="0" smtClean="0"/>
              <a:t>COBOL</a:t>
            </a:r>
          </a:p>
          <a:p>
            <a:pPr lvl="1"/>
            <a:r>
              <a:rPr lang="en-US" b="1" dirty="0" smtClean="0">
                <a:latin typeface="Andale Mono" charset="0"/>
                <a:ea typeface="Andale Mono" charset="0"/>
                <a:cs typeface="Andale Mono" charset="0"/>
              </a:rPr>
              <a:t>FROM USER ACCEPT DATA GIVING LOGIC-ERROR</a:t>
            </a:r>
            <a:endParaRPr lang="en-US" b="1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264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the beginning was the overflow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… we just never fixed it</a:t>
            </a:r>
            <a:r>
              <a:rPr lang="is-IS" dirty="0" smtClean="0"/>
              <a:t>.</a:t>
            </a:r>
          </a:p>
          <a:p>
            <a:pPr lvl="1"/>
            <a:r>
              <a:rPr lang="is-IS" dirty="0" smtClean="0"/>
              <a:t>We’ve known about it since _at least_ 1972 as a studied issue.</a:t>
            </a:r>
            <a:endParaRPr lang="is-IS" dirty="0" smtClean="0"/>
          </a:p>
          <a:p>
            <a:r>
              <a:rPr lang="en-US" dirty="0" smtClean="0"/>
              <a:t>low-level &amp; old </a:t>
            </a:r>
            <a:r>
              <a:rPr lang="en-US" dirty="0" err="1" smtClean="0"/>
              <a:t>vulns</a:t>
            </a:r>
            <a:r>
              <a:rPr lang="en-US" dirty="0" smtClean="0"/>
              <a:t> </a:t>
            </a:r>
            <a:r>
              <a:rPr lang="en-US" dirty="0" smtClean="0"/>
              <a:t>continue to plague us.</a:t>
            </a:r>
          </a:p>
          <a:p>
            <a:pPr lvl="1"/>
            <a:r>
              <a:rPr lang="en-US" dirty="0" smtClean="0"/>
              <a:t>PLT decisions impact actual security</a:t>
            </a:r>
          </a:p>
          <a:p>
            <a:pPr lvl="1"/>
            <a:r>
              <a:rPr lang="en-US" dirty="0" smtClean="0"/>
              <a:t>Reification of </a:t>
            </a:r>
            <a:r>
              <a:rPr lang="en-US" dirty="0" smtClean="0"/>
              <a:t>implementation </a:t>
            </a:r>
            <a:r>
              <a:rPr lang="en-US" dirty="0" smtClean="0"/>
              <a:t>choice can be an interesting </a:t>
            </a:r>
            <a:r>
              <a:rPr lang="en-US" dirty="0" smtClean="0"/>
              <a:t>space</a:t>
            </a:r>
          </a:p>
          <a:p>
            <a:pPr lvl="2"/>
            <a:r>
              <a:rPr lang="en-US" dirty="0" smtClean="0"/>
              <a:t>“Android </a:t>
            </a:r>
            <a:r>
              <a:rPr lang="en-US" dirty="0"/>
              <a:t>Compiler Fingerprinting” http://</a:t>
            </a:r>
            <a:r>
              <a:rPr lang="en-US" dirty="0" err="1"/>
              <a:t>hitcon.org</a:t>
            </a:r>
            <a:r>
              <a:rPr lang="en-US" dirty="0"/>
              <a:t>/2016/CMT/slide/day1-r0-e-1.pdf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8200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Newer _must_ be better!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partial view of the C family.</a:t>
            </a:r>
          </a:p>
          <a:p>
            <a:pPr lvl="1"/>
            <a:r>
              <a:rPr lang="en-US" dirty="0" smtClean="0"/>
              <a:t>C – 1972 (earlier if you consider B)</a:t>
            </a:r>
          </a:p>
          <a:p>
            <a:pPr lvl="1"/>
            <a:r>
              <a:rPr lang="en-US" dirty="0" smtClean="0"/>
              <a:t>C++ – 1983</a:t>
            </a:r>
          </a:p>
          <a:p>
            <a:pPr lvl="1"/>
            <a:r>
              <a:rPr lang="en-US" dirty="0" smtClean="0"/>
              <a:t>Objective C – 1984</a:t>
            </a:r>
          </a:p>
          <a:p>
            <a:r>
              <a:rPr lang="en-US" dirty="0" smtClean="0"/>
              <a:t>I mean, newer is better, right?</a:t>
            </a:r>
          </a:p>
          <a:p>
            <a:pPr lvl="1"/>
            <a:r>
              <a:rPr lang="en-US" dirty="0" smtClean="0"/>
              <a:t>Java – 1995</a:t>
            </a:r>
          </a:p>
          <a:p>
            <a:pPr lvl="1"/>
            <a:r>
              <a:rPr lang="en-US" dirty="0" smtClean="0"/>
              <a:t>Haskell – 1990 (older if you consider Gofer, KRC, Miranda</a:t>
            </a:r>
            <a:r>
              <a:rPr lang="is-IS" dirty="0" smtClean="0"/>
              <a:t>…)</a:t>
            </a:r>
          </a:p>
          <a:p>
            <a:pPr lvl="1"/>
            <a:r>
              <a:rPr lang="is-IS" dirty="0" smtClean="0"/>
              <a:t>O</a:t>
            </a:r>
            <a:r>
              <a:rPr lang="en-US" dirty="0"/>
              <a:t>C</a:t>
            </a:r>
            <a:r>
              <a:rPr lang="is-IS" dirty="0" smtClean="0"/>
              <a:t>aml </a:t>
            </a:r>
            <a:r>
              <a:rPr lang="en-US" dirty="0" smtClean="0"/>
              <a:t>– 1996, 1985 if you consider </a:t>
            </a:r>
            <a:r>
              <a:rPr lang="en-US" dirty="0" err="1" smtClean="0"/>
              <a:t>Caml</a:t>
            </a:r>
            <a:endParaRPr lang="en-US" dirty="0" smtClean="0"/>
          </a:p>
          <a:p>
            <a:pPr lvl="1"/>
            <a:r>
              <a:rPr lang="en-US" dirty="0" smtClean="0"/>
              <a:t>Standard ML – 1990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41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really; we keep on writing</a:t>
            </a:r>
            <a:r>
              <a:rPr lang="is-IS" dirty="0" smtClean="0"/>
              <a:t>…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56224"/>
            <a:ext cx="4348163" cy="4556458"/>
          </a:xfrm>
        </p:spPr>
      </p:pic>
    </p:spTree>
    <p:extLst>
      <p:ext uri="{BB962C8B-B14F-4D97-AF65-F5344CB8AC3E}">
        <p14:creationId xmlns:p14="http://schemas.microsoft.com/office/powerpoint/2010/main" val="1281075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char foo[128] = {0};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for(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idx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= 0;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idx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&lt;= 128;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idx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++) {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    foo[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idx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] = ‘A’ + 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idx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% 26);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  <a:p>
            <a:pPr marL="0" indent="0">
              <a:buNone/>
            </a:pP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3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That’s why we have fancy new languages to help!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let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mut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f :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Vec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&lt;char&gt; =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Vec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::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with_capacity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(128);    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for x in 0 .. 128 {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  f[x] = ((65 + (x % 26)) as u8) as char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  <a:p>
            <a:pPr marL="0" indent="0">
              <a:buNone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println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!("{}", f[0])}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0268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s-IS" dirty="0" smtClean="0"/>
              <a:t>… Right?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thread 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'&lt;main&gt;' panicked at 'index out of bounds: the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len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is 0 but the index is 0',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src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libcollections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/vec.rs:1187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note: Run with `RUST_BACKTRACE=1` for a </a:t>
            </a:r>
            <a:r>
              <a:rPr lang="en-US" dirty="0" err="1">
                <a:latin typeface="Andale Mono" charset="0"/>
                <a:ea typeface="Andale Mono" charset="0"/>
                <a:cs typeface="Andale Mono" charset="0"/>
              </a:rPr>
              <a:t>backtrace</a:t>
            </a: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3746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What do you mean “security?”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19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bother.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557338"/>
            <a:ext cx="7774061" cy="4606131"/>
          </a:xfrm>
        </p:spPr>
      </p:pic>
    </p:spTree>
    <p:extLst>
      <p:ext uri="{BB962C8B-B14F-4D97-AF65-F5344CB8AC3E}">
        <p14:creationId xmlns:p14="http://schemas.microsoft.com/office/powerpoint/2010/main" val="109223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Quick fixes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tr-TR" dirty="0" err="1">
                <a:latin typeface="Andale Mono" charset="0"/>
                <a:ea typeface="Andale Mono" charset="0"/>
                <a:cs typeface="Andale Mono" charset="0"/>
              </a:rPr>
              <a:t>let</a:t>
            </a:r>
            <a:r>
              <a:rPr lang="tr-TR" dirty="0">
                <a:latin typeface="Andale Mono" charset="0"/>
                <a:ea typeface="Andale Mono" charset="0"/>
                <a:cs typeface="Andale Mono" charset="0"/>
              </a:rPr>
              <a:t> mut f : </a:t>
            </a:r>
            <a:r>
              <a:rPr lang="tr-TR" dirty="0" err="1">
                <a:latin typeface="Andale Mono" charset="0"/>
                <a:ea typeface="Andale Mono" charset="0"/>
                <a:cs typeface="Andale Mono" charset="0"/>
              </a:rPr>
              <a:t>Vec</a:t>
            </a:r>
            <a:r>
              <a:rPr lang="tr-TR" dirty="0">
                <a:latin typeface="Andale Mono" charset="0"/>
                <a:ea typeface="Andale Mono" charset="0"/>
                <a:cs typeface="Andale Mono" charset="0"/>
              </a:rPr>
              <a:t>&lt;</a:t>
            </a:r>
            <a:r>
              <a:rPr lang="tr-TR" dirty="0" err="1">
                <a:latin typeface="Andale Mono" charset="0"/>
                <a:ea typeface="Andale Mono" charset="0"/>
                <a:cs typeface="Andale Mono" charset="0"/>
              </a:rPr>
              <a:t>char</a:t>
            </a:r>
            <a:r>
              <a:rPr lang="tr-TR" dirty="0">
                <a:latin typeface="Andale Mono" charset="0"/>
                <a:ea typeface="Andale Mono" charset="0"/>
                <a:cs typeface="Andale Mono" charset="0"/>
              </a:rPr>
              <a:t>&gt; = </a:t>
            </a:r>
            <a:r>
              <a:rPr lang="tr-TR" dirty="0" err="1">
                <a:latin typeface="Andale Mono" charset="0"/>
                <a:ea typeface="Andale Mono" charset="0"/>
                <a:cs typeface="Andale Mono" charset="0"/>
              </a:rPr>
              <a:t>vec</a:t>
            </a:r>
            <a:r>
              <a:rPr lang="tr-TR" dirty="0">
                <a:latin typeface="Andale Mono" charset="0"/>
                <a:ea typeface="Andale Mono" charset="0"/>
                <a:cs typeface="Andale Mono" charset="0"/>
              </a:rPr>
              <a:t>![' '; 128</a:t>
            </a:r>
            <a:r>
              <a:rPr lang="tr-TR" dirty="0" smtClean="0">
                <a:latin typeface="Andale Mono" charset="0"/>
                <a:ea typeface="Andale Mono" charset="0"/>
                <a:cs typeface="Andale Mono" charset="0"/>
              </a:rPr>
              <a:t>];</a:t>
            </a:r>
          </a:p>
          <a:p>
            <a:pPr marL="0" indent="0">
              <a:buNone/>
            </a:pPr>
            <a:endParaRPr lang="tr-TR" dirty="0">
              <a:latin typeface="Andale Mono" charset="0"/>
              <a:ea typeface="Andale Mono" charset="0"/>
              <a:cs typeface="Andale Mono" charset="0"/>
            </a:endParaRPr>
          </a:p>
          <a:p>
            <a:pPr marL="0" indent="0">
              <a:buNone/>
            </a:pPr>
            <a:r>
              <a:rPr lang="tr-TR" dirty="0" err="1" smtClean="0">
                <a:latin typeface="Andale Mono" charset="0"/>
                <a:ea typeface="Andale Mono" charset="0"/>
                <a:cs typeface="Andale Mono" charset="0"/>
              </a:rPr>
              <a:t>for</a:t>
            </a:r>
            <a:r>
              <a:rPr lang="tr-TR" dirty="0" smtClean="0">
                <a:latin typeface="Andale Mono" charset="0"/>
                <a:ea typeface="Andale Mono" charset="0"/>
                <a:cs typeface="Andale Mono" charset="0"/>
              </a:rPr>
              <a:t> x in &amp;</a:t>
            </a:r>
            <a:r>
              <a:rPr lang="tr-TR" dirty="0" err="1" smtClean="0">
                <a:latin typeface="Andale Mono" charset="0"/>
                <a:ea typeface="Andale Mono" charset="0"/>
                <a:cs typeface="Andale Mono" charset="0"/>
              </a:rPr>
              <a:t>vec</a:t>
            </a:r>
            <a:r>
              <a:rPr lang="tr-TR" dirty="0" smtClean="0">
                <a:latin typeface="Andale Mono" charset="0"/>
                <a:ea typeface="Andale Mono" charset="0"/>
                <a:cs typeface="Andale Mono" charset="0"/>
              </a:rPr>
              <a:t> {</a:t>
            </a:r>
          </a:p>
          <a:p>
            <a:pPr marL="0" indent="0">
              <a:buNone/>
            </a:pPr>
            <a:r>
              <a:rPr lang="tr-TR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tr-TR" dirty="0" smtClean="0">
                <a:latin typeface="Andale Mono" charset="0"/>
                <a:ea typeface="Andale Mono" charset="0"/>
                <a:cs typeface="Andale Mono" charset="0"/>
              </a:rPr>
              <a:t>   //</a:t>
            </a:r>
            <a:r>
              <a:rPr lang="is-I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is-IS" dirty="0" smtClean="0">
                <a:latin typeface="Andale Mono" charset="0"/>
                <a:ea typeface="Andale Mono" charset="0"/>
                <a:cs typeface="Andale Mono" charset="0"/>
              </a:rPr>
              <a:t>stuff</a:t>
            </a:r>
          </a:p>
          <a:p>
            <a:pPr marL="0" indent="0">
              <a:buNone/>
            </a:pPr>
            <a:r>
              <a:rPr lang="is-IS" dirty="0" smtClean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// or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for (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idx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val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) in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vec.iter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().enumerate() {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  // stuff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13105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Tying this all together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PLT ties all of the above together.</a:t>
            </a:r>
          </a:p>
          <a:p>
            <a:pPr lvl="1"/>
            <a:r>
              <a:rPr lang="en-US" dirty="0" smtClean="0"/>
              <a:t>Formal Verification</a:t>
            </a:r>
          </a:p>
          <a:p>
            <a:pPr lvl="1"/>
            <a:r>
              <a:rPr lang="en-US" dirty="0" smtClean="0"/>
              <a:t>Modeling</a:t>
            </a:r>
          </a:p>
          <a:p>
            <a:pPr lvl="1"/>
            <a:r>
              <a:rPr lang="en-US" dirty="0" smtClean="0"/>
              <a:t>Centralized Controls</a:t>
            </a:r>
          </a:p>
          <a:p>
            <a:pPr lvl="1"/>
            <a:r>
              <a:rPr lang="en-US" dirty="0" smtClean="0"/>
              <a:t>Denotation</a:t>
            </a:r>
          </a:p>
          <a:p>
            <a:r>
              <a:rPr lang="en-US" dirty="0" smtClean="0"/>
              <a:t>Can even tie-up your infrastructure</a:t>
            </a:r>
          </a:p>
          <a:p>
            <a:pPr lvl="1"/>
            <a:r>
              <a:rPr lang="en-US" dirty="0" smtClean="0"/>
              <a:t>Consider: what if you could model your SDN &amp; cloud from Nix?</a:t>
            </a:r>
            <a:endParaRPr lang="en-US" dirty="0" smtClean="0"/>
          </a:p>
          <a:p>
            <a:r>
              <a:rPr lang="en-US" dirty="0" smtClean="0"/>
              <a:t>But, it’s still easy to get wrong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mitls.org</a:t>
            </a:r>
            <a:r>
              <a:rPr lang="en-US" dirty="0"/>
              <a:t>/pages/attacks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59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better at this: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Better languages</a:t>
            </a:r>
          </a:p>
          <a:p>
            <a:pPr lvl="1"/>
            <a:r>
              <a:rPr lang="en-US" dirty="0" smtClean="0"/>
              <a:t>Rust (yes, I just picked on Rust too, but still), </a:t>
            </a:r>
            <a:r>
              <a:rPr lang="en-US" dirty="0" err="1" smtClean="0"/>
              <a:t>Whiley</a:t>
            </a:r>
            <a:r>
              <a:rPr lang="en-US" dirty="0" smtClean="0"/>
              <a:t> (</a:t>
            </a:r>
            <a:r>
              <a:rPr lang="en-US" dirty="0" smtClean="0">
                <a:hlinkClick r:id="rId2"/>
              </a:rPr>
              <a:t>http://whiley.org/)</a:t>
            </a:r>
            <a:r>
              <a:rPr lang="en-US" dirty="0" smtClean="0"/>
              <a:t>, ATS (</a:t>
            </a:r>
            <a:r>
              <a:rPr lang="en-US" dirty="0" smtClean="0">
                <a:hlinkClick r:id="rId3"/>
              </a:rPr>
              <a:t>http://www.ats-lang.org/)</a:t>
            </a:r>
            <a:r>
              <a:rPr lang="en-US" dirty="0" smtClean="0"/>
              <a:t>, </a:t>
            </a:r>
            <a:r>
              <a:rPr lang="en-US" dirty="0" err="1" smtClean="0"/>
              <a:t>Ocaml</a:t>
            </a:r>
            <a:r>
              <a:rPr lang="en-US" dirty="0" smtClean="0"/>
              <a:t>, Haskell</a:t>
            </a:r>
            <a:endParaRPr lang="en-US" dirty="0"/>
          </a:p>
          <a:p>
            <a:r>
              <a:rPr lang="en-US" dirty="0" smtClean="0"/>
              <a:t>Better Code</a:t>
            </a:r>
          </a:p>
          <a:p>
            <a:pPr lvl="1"/>
            <a:r>
              <a:rPr lang="en-US" dirty="0" smtClean="0"/>
              <a:t>Isabelle, </a:t>
            </a:r>
            <a:r>
              <a:rPr lang="en-US" dirty="0" smtClean="0"/>
              <a:t>Coq := Denotations &amp; Formal semantics =&gt; Code</a:t>
            </a:r>
            <a:endParaRPr lang="en-US" dirty="0" smtClean="0"/>
          </a:p>
          <a:p>
            <a:r>
              <a:rPr lang="en-US" dirty="0" smtClean="0"/>
              <a:t>Better Compilers</a:t>
            </a:r>
          </a:p>
          <a:p>
            <a:pPr lvl="1"/>
            <a:r>
              <a:rPr lang="en-US" dirty="0" err="1" smtClean="0"/>
              <a:t>CompCert</a:t>
            </a:r>
            <a:r>
              <a:rPr lang="en-US" dirty="0" smtClean="0"/>
              <a:t> := </a:t>
            </a:r>
            <a:endParaRPr lang="en-US" dirty="0" smtClean="0"/>
          </a:p>
          <a:p>
            <a:r>
              <a:rPr lang="en-US" dirty="0" smtClean="0"/>
              <a:t>Better Tooling</a:t>
            </a:r>
          </a:p>
          <a:p>
            <a:pPr lvl="1"/>
            <a:r>
              <a:rPr lang="en-US" dirty="0" smtClean="0"/>
              <a:t>PVS </a:t>
            </a:r>
            <a:r>
              <a:rPr lang="en-US" dirty="0" smtClean="0"/>
              <a:t>Studio (Static Analysis), </a:t>
            </a:r>
            <a:r>
              <a:rPr lang="en-US" dirty="0" err="1" smtClean="0"/>
              <a:t>Frama</a:t>
            </a:r>
            <a:r>
              <a:rPr lang="en-US" dirty="0" smtClean="0"/>
              <a:t>-C (AI), </a:t>
            </a:r>
            <a:r>
              <a:rPr lang="en-US" dirty="0" smtClean="0"/>
              <a:t>&amp;c.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172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But, </a:t>
            </a:r>
            <a:r>
              <a:rPr lang="en-US" dirty="0"/>
              <a:t>b</a:t>
            </a:r>
            <a:r>
              <a:rPr lang="en-US" dirty="0" smtClean="0"/>
              <a:t>e Eeyore.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328737"/>
            <a:ext cx="4862513" cy="4862513"/>
          </a:xfrm>
        </p:spPr>
      </p:pic>
    </p:spTree>
    <p:extLst>
      <p:ext uri="{BB962C8B-B14F-4D97-AF65-F5344CB8AC3E}">
        <p14:creationId xmlns:p14="http://schemas.microsoft.com/office/powerpoint/2010/main" val="768430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Gedankenexperiment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809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Uh</a:t>
            </a:r>
            <a:r>
              <a:rPr lang="en-US" dirty="0" smtClean="0"/>
              <a:t>, what?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918967" cy="4351338"/>
          </a:xfrm>
        </p:spPr>
      </p:pic>
    </p:spTree>
    <p:extLst>
      <p:ext uri="{BB962C8B-B14F-4D97-AF65-F5344CB8AC3E}">
        <p14:creationId xmlns:p14="http://schemas.microsoft.com/office/powerpoint/2010/main" val="1949508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https://github.com/lojikil/carML</a:t>
            </a:r>
            <a:endParaRPr lang="en-US" dirty="0" smtClean="0"/>
          </a:p>
          <a:p>
            <a:r>
              <a:rPr lang="en-US" dirty="0" smtClean="0"/>
              <a:t>Combine Hoare Logic with Functional code with nicer syntax</a:t>
            </a:r>
          </a:p>
          <a:p>
            <a:pPr lvl="1"/>
            <a:r>
              <a:rPr lang="en-US" dirty="0" smtClean="0"/>
              <a:t>Ideas from Rust &amp; others as well</a:t>
            </a:r>
          </a:p>
          <a:p>
            <a:r>
              <a:rPr lang="en-US" dirty="0" smtClean="0"/>
              <a:t>Based off of lessons learnt from Digamma</a:t>
            </a:r>
          </a:p>
          <a:p>
            <a:pPr lvl="1"/>
            <a:r>
              <a:rPr lang="en-US" dirty="0" smtClean="0">
                <a:hlinkClick r:id="rId3"/>
              </a:rPr>
              <a:t>https://github.com/lojikil/digamma</a:t>
            </a:r>
            <a:endParaRPr lang="en-US" dirty="0" smtClean="0"/>
          </a:p>
          <a:p>
            <a:pPr lvl="1"/>
            <a:r>
              <a:rPr lang="en-US" dirty="0" smtClean="0">
                <a:hlinkClick r:id="rId4"/>
              </a:rPr>
              <a:t>https://github.com/lojikil/hydra-testing</a:t>
            </a:r>
            <a:endParaRPr lang="en-US" dirty="0" smtClean="0"/>
          </a:p>
          <a:p>
            <a:r>
              <a:rPr lang="en-US" dirty="0" smtClean="0"/>
              <a:t>Decidedly ML-based</a:t>
            </a:r>
          </a:p>
          <a:p>
            <a:pPr lvl="1"/>
            <a:r>
              <a:rPr lang="en-US" dirty="0" smtClean="0"/>
              <a:t>But more Yeti, less Standard ML/</a:t>
            </a:r>
            <a:r>
              <a:rPr lang="en-US" dirty="0" err="1" smtClean="0"/>
              <a:t>Ocaml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8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@document-fetch index :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user :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UserType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=&gt; Document</a:t>
            </a:r>
          </a:p>
          <a:p>
            <a:pPr marL="0" indent="0">
              <a:buNone/>
            </a:pP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@/require document-fetch (&gt;= index 0)</a:t>
            </a:r>
          </a:p>
          <a:p>
            <a:pPr marL="0" indent="0">
              <a:buNone/>
            </a:pP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def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document-fetch index user = match user with</a:t>
            </a:r>
          </a:p>
          <a:p>
            <a:pPr marL="0" indent="0">
              <a:buNone/>
            </a:pPr>
            <a:r>
              <a:rPr lang="en-U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   case </a:t>
            </a:r>
            <a:r>
              <a:rPr lang="en-US" dirty="0" err="1" smtClean="0">
                <a:latin typeface="Andale Mono" charset="0"/>
                <a:ea typeface="Andale Mono" charset="0"/>
                <a:cs typeface="Andale Mono" charset="0"/>
              </a:rPr>
              <a:t>AdminUser</a:t>
            </a:r>
            <a:r>
              <a:rPr lang="en-US" dirty="0" smtClean="0">
                <a:latin typeface="Andale Mono" charset="0"/>
                <a:ea typeface="Andale Mono" charset="0"/>
                <a:cs typeface="Andale Mono" charset="0"/>
              </a:rPr>
              <a:t>, (&lt;= index 100) = </a:t>
            </a:r>
            <a:r>
              <a:rPr lang="is-IS" dirty="0" smtClean="0">
                <a:latin typeface="Andale Mono" charset="0"/>
                <a:ea typeface="Andale Mono" charset="0"/>
                <a:cs typeface="Andale Mono" charset="0"/>
              </a:rPr>
              <a:t>…</a:t>
            </a:r>
          </a:p>
          <a:p>
            <a:pPr marL="0" indent="0">
              <a:buNone/>
            </a:pPr>
            <a:r>
              <a:rPr lang="is-I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is-IS" dirty="0" smtClean="0">
                <a:latin typeface="Andale Mono" charset="0"/>
                <a:ea typeface="Andale Mono" charset="0"/>
                <a:cs typeface="Andale Mono" charset="0"/>
              </a:rPr>
              <a:t>   case NormalUser, (&gt;= index 100) = ...</a:t>
            </a:r>
          </a:p>
          <a:p>
            <a:pPr marL="0" indent="0">
              <a:buNone/>
            </a:pPr>
            <a:r>
              <a:rPr lang="is-IS" dirty="0"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is-IS" dirty="0" smtClean="0">
                <a:latin typeface="Andale Mono" charset="0"/>
                <a:ea typeface="Andale Mono" charset="0"/>
                <a:cs typeface="Andale Mono" charset="0"/>
              </a:rPr>
              <a:t>   ...</a:t>
            </a:r>
          </a:p>
          <a:p>
            <a:pPr marL="0" indent="0">
              <a:buNone/>
            </a:pPr>
            <a:r>
              <a:rPr lang="is-IS" dirty="0" smtClean="0">
                <a:latin typeface="Andale Mono" charset="0"/>
                <a:ea typeface="Andale Mono" charset="0"/>
                <a:cs typeface="Andale Mono" charset="0"/>
              </a:rPr>
              <a:t>end </a:t>
            </a:r>
            <a:endParaRPr lang="en-US" dirty="0">
              <a:latin typeface="Andale Mono" charset="0"/>
              <a:ea typeface="Andale Mono" charset="0"/>
              <a:cs typeface="Andale Mono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91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carML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About 75% done with the parsing</a:t>
            </a:r>
          </a:p>
          <a:p>
            <a:r>
              <a:rPr lang="en-US" dirty="0" smtClean="0"/>
              <a:t>Have a prototypical compiler to keep me honest</a:t>
            </a:r>
          </a:p>
          <a:p>
            <a:r>
              <a:rPr lang="en-US" dirty="0" smtClean="0"/>
              <a:t>Catching up with Digamma/Typhon soon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604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I say “security,” I mean</a:t>
            </a:r>
            <a:r>
              <a:rPr lang="is-I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+ </a:t>
            </a:r>
          </a:p>
          <a:p>
            <a:r>
              <a:rPr lang="en-US" dirty="0" smtClean="0"/>
              <a:t>(Denotation) +</a:t>
            </a:r>
          </a:p>
          <a:p>
            <a:r>
              <a:rPr lang="en-US" dirty="0" smtClean="0"/>
              <a:t>Formalized &amp; Verified Model +</a:t>
            </a:r>
          </a:p>
          <a:p>
            <a:r>
              <a:rPr lang="en-US" dirty="0" smtClean="0"/>
              <a:t>Centralized Security Controls +</a:t>
            </a:r>
          </a:p>
          <a:p>
            <a:r>
              <a:rPr lang="en-US" dirty="0" smtClean="0"/>
              <a:t>Decentralized implementation  ==</a:t>
            </a:r>
          </a:p>
          <a:p>
            <a:r>
              <a:rPr lang="en-US" dirty="0" smtClean="0"/>
              <a:t>“Secure”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109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Whistlepig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expansion of an older protocol</a:t>
            </a:r>
          </a:p>
          <a:p>
            <a:r>
              <a:rPr lang="en-US" dirty="0" smtClean="0"/>
              <a:t>Bits of 9p (from Plan9) and Gopher (remember gopher?)</a:t>
            </a:r>
          </a:p>
          <a:p>
            <a:pPr lvl="1"/>
            <a:r>
              <a:rPr lang="en-US" dirty="0" smtClean="0"/>
              <a:t>With some QML thrown in</a:t>
            </a:r>
          </a:p>
          <a:p>
            <a:r>
              <a:rPr lang="en-US" dirty="0" smtClean="0"/>
              <a:t>Keys and Certs from the start</a:t>
            </a:r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gist.github.com/lojikil/f75711261b64eea660833f703f6e7acd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021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Outro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no point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Nothing presented here will save you</a:t>
            </a:r>
          </a:p>
          <a:p>
            <a:pPr lvl="1"/>
            <a:r>
              <a:rPr lang="en-US" dirty="0" smtClean="0"/>
              <a:t>You are still an island of pure meaning swimming in a sea of values that are inaccessible to other islands. </a:t>
            </a:r>
          </a:p>
          <a:p>
            <a:r>
              <a:rPr lang="en-US" dirty="0" smtClean="0"/>
              <a:t>We all die</a:t>
            </a:r>
          </a:p>
          <a:p>
            <a:pPr lvl="1"/>
            <a:r>
              <a:rPr lang="en-US" dirty="0" smtClean="0"/>
              <a:t>It’s like Ecclesiastes 1:2-11 bb</a:t>
            </a:r>
          </a:p>
          <a:p>
            <a:r>
              <a:rPr lang="en-US" dirty="0" smtClean="0"/>
              <a:t>Also your security is probably still bad</a:t>
            </a:r>
          </a:p>
          <a:p>
            <a:pPr lvl="1"/>
            <a:r>
              <a:rPr lang="en-US" dirty="0" smtClean="0"/>
              <a:t>Even if you do these things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6899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82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Denotation, via Denotational Semantics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690688"/>
            <a:ext cx="7960715" cy="4204494"/>
          </a:xfrm>
        </p:spPr>
      </p:pic>
    </p:spTree>
    <p:extLst>
      <p:ext uri="{BB962C8B-B14F-4D97-AF65-F5344CB8AC3E}">
        <p14:creationId xmlns:p14="http://schemas.microsoft.com/office/powerpoint/2010/main" val="98093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Formalized &amp; Verified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Sometimes called ”contracts” (as in, design by contract)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96695"/>
            <a:ext cx="8606206" cy="2451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621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3284</Words>
  <Application>Microsoft Macintosh PowerPoint</Application>
  <PresentationFormat>Widescreen</PresentationFormat>
  <Paragraphs>478</Paragraphs>
  <Slides>73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8" baseType="lpstr">
      <vt:lpstr>Andale Mono</vt:lpstr>
      <vt:lpstr>Calibri</vt:lpstr>
      <vt:lpstr>Calibri Light</vt:lpstr>
      <vt:lpstr>Arial</vt:lpstr>
      <vt:lpstr>Office Theme</vt:lpstr>
      <vt:lpstr>On Being Eeyore in InfoSec</vt:lpstr>
      <vt:lpstr>About your heroic speaker:</vt:lpstr>
      <vt:lpstr>tl;dw: a sinking symphony on why Infosec is terrible.</vt:lpstr>
      <vt:lpstr>Outline: A gentle stroll thru the 100-acre woods.</vt:lpstr>
      <vt:lpstr>Why Winnie the Pooh again?</vt:lpstr>
      <vt:lpstr>What do you mean “security?”</vt:lpstr>
      <vt:lpstr>When I say “security,” I mean…</vt:lpstr>
      <vt:lpstr>Denotation, via Denotational Semantics</vt:lpstr>
      <vt:lpstr>Formalized &amp; Verified Model</vt:lpstr>
      <vt:lpstr>Yes, I think you can make something “unhackable.”</vt:lpstr>
      <vt:lpstr>These will probably never happen</vt:lpstr>
      <vt:lpstr>Process Failures</vt:lpstr>
      <vt:lpstr>Send Piglet into the woods. </vt:lpstr>
      <vt:lpstr>Send Piglet into the woods.</vt:lpstr>
      <vt:lpstr>Send Piglet into the woods.</vt:lpstr>
      <vt:lpstr>Send Piglet into the woods.</vt:lpstr>
      <vt:lpstr>Send Piglet into the woods</vt:lpstr>
      <vt:lpstr>Send Piglet into the woods.</vt:lpstr>
      <vt:lpstr>Send Piglet into the woods.</vt:lpstr>
      <vt:lpstr>Send Piglet into the woods.</vt:lpstr>
      <vt:lpstr>Cryptographic Infrastructure</vt:lpstr>
      <vt:lpstr>A History of Keys &amp; certs:</vt:lpstr>
      <vt:lpstr>X.509</vt:lpstr>
      <vt:lpstr>Oh, bother.</vt:lpstr>
      <vt:lpstr>Better! Simple Public Key Infrastructure. </vt:lpstr>
      <vt:lpstr>Better! Simple Public Key Infrastructure.</vt:lpstr>
      <vt:lpstr>So uh… Where are they?</vt:lpstr>
      <vt:lpstr>Whither SPKI?</vt:lpstr>
      <vt:lpstr>Oh, bother.</vt:lpstr>
      <vt:lpstr>But Wait! Seth Said “Be Positive!”</vt:lpstr>
      <vt:lpstr>No. Be Eeyore.</vt:lpstr>
      <vt:lpstr>Operating Systems </vt:lpstr>
      <vt:lpstr>In The Beginning There Was Multics.</vt:lpstr>
      <vt:lpstr>Multics Security:</vt:lpstr>
      <vt:lpstr>Yes, Perfect!</vt:lpstr>
      <vt:lpstr>Ok, so now let’s make Unics.</vt:lpstr>
      <vt:lpstr>Oh, bother.</vt:lpstr>
      <vt:lpstr>We port bugs! It’s backwards compatible.</vt:lpstr>
      <vt:lpstr>But, what about Windows?</vt:lpstr>
      <vt:lpstr>But, what about Windows?</vt:lpstr>
      <vt:lpstr>Save for one little detail…</vt:lpstr>
      <vt:lpstr>Save for one little detail…</vt:lpstr>
      <vt:lpstr>But we’re getting there!</vt:lpstr>
      <vt:lpstr>But, be Eeyore.</vt:lpstr>
      <vt:lpstr>Network Protocols</vt:lpstr>
      <vt:lpstr>In the old days, stuff was _simple_.</vt:lpstr>
      <vt:lpstr>RNIG ALSO</vt:lpstr>
      <vt:lpstr>Oh, bother.</vt:lpstr>
      <vt:lpstr>BUT, WHAT ABOUT COMPRESSION???</vt:lpstr>
      <vt:lpstr>But, be Eeyore.</vt:lpstr>
      <vt:lpstr>Programming Language Theory</vt:lpstr>
      <vt:lpstr>PLT History</vt:lpstr>
      <vt:lpstr>PLT History</vt:lpstr>
      <vt:lpstr>In the beginning was the overflow…</vt:lpstr>
      <vt:lpstr>Newer _must_ be better!</vt:lpstr>
      <vt:lpstr>Not really; we keep on writing…</vt:lpstr>
      <vt:lpstr>Example:</vt:lpstr>
      <vt:lpstr>Example:</vt:lpstr>
      <vt:lpstr>Example:</vt:lpstr>
      <vt:lpstr>Oh, bother.</vt:lpstr>
      <vt:lpstr>Quick fixes</vt:lpstr>
      <vt:lpstr>Tying this all together…</vt:lpstr>
      <vt:lpstr>Getting better at this:</vt:lpstr>
      <vt:lpstr>But, be Eeyore.</vt:lpstr>
      <vt:lpstr>Gedankenexperiment</vt:lpstr>
      <vt:lpstr>Uh, what?</vt:lpstr>
      <vt:lpstr>carML</vt:lpstr>
      <vt:lpstr>carML</vt:lpstr>
      <vt:lpstr>carML</vt:lpstr>
      <vt:lpstr>Whistlepig</vt:lpstr>
      <vt:lpstr>Outro</vt:lpstr>
      <vt:lpstr>There is no point</vt:lpstr>
      <vt:lpstr>Questions?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 Being Eeyore in InfoSec</dc:title>
  <dc:creator>Stefan Edwards</dc:creator>
  <cp:lastModifiedBy>Stefan Edwards</cp:lastModifiedBy>
  <cp:revision>77</cp:revision>
  <dcterms:created xsi:type="dcterms:W3CDTF">2016-10-06T14:05:56Z</dcterms:created>
  <dcterms:modified xsi:type="dcterms:W3CDTF">2016-10-07T17:42:55Z</dcterms:modified>
</cp:coreProperties>
</file>